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8" r:id="rId3"/>
    <p:sldId id="269" r:id="rId4"/>
    <p:sldId id="270" r:id="rId5"/>
    <p:sldId id="271" r:id="rId6"/>
    <p:sldId id="264" r:id="rId7"/>
    <p:sldId id="272" r:id="rId8"/>
    <p:sldId id="275" r:id="rId9"/>
    <p:sldId id="273" r:id="rId10"/>
    <p:sldId id="274" r:id="rId11"/>
    <p:sldId id="276" r:id="rId12"/>
    <p:sldId id="278" r:id="rId13"/>
    <p:sldId id="277" r:id="rId14"/>
    <p:sldId id="257" r:id="rId15"/>
    <p:sldId id="265"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D10E94-B643-4493-A9C2-E566A231118E}"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D64D4-F5FD-4C1E-96A1-5038E9AE3E9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10E94-B643-4493-A9C2-E566A231118E}"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D64D4-F5FD-4C1E-96A1-5038E9AE3E9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10E94-B643-4493-A9C2-E566A231118E}"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D64D4-F5FD-4C1E-96A1-5038E9AE3E9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10E94-B643-4493-A9C2-E566A231118E}"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D64D4-F5FD-4C1E-96A1-5038E9AE3E9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D10E94-B643-4493-A9C2-E566A231118E}"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D64D4-F5FD-4C1E-96A1-5038E9AE3E9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D10E94-B643-4493-A9C2-E566A231118E}" type="datetimeFigureOut">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D64D4-F5FD-4C1E-96A1-5038E9AE3E9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D10E94-B643-4493-A9C2-E566A231118E}" type="datetimeFigureOut">
              <a:rPr lang="en-US" smtClean="0"/>
              <a:t>5/9/2018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D64D4-F5FD-4C1E-96A1-5038E9AE3E9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D10E94-B643-4493-A9C2-E566A231118E}" type="datetimeFigureOut">
              <a:rPr lang="en-US" smtClean="0"/>
              <a:t>5/9/2018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D64D4-F5FD-4C1E-96A1-5038E9AE3E9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D10E94-B643-4493-A9C2-E566A231118E}" type="datetimeFigureOut">
              <a:rPr lang="en-US" smtClean="0"/>
              <a:t>5/9/2018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D64D4-F5FD-4C1E-96A1-5038E9AE3E9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D10E94-B643-4493-A9C2-E566A231118E}" type="datetimeFigureOut">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D64D4-F5FD-4C1E-96A1-5038E9AE3E9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D10E94-B643-4493-A9C2-E566A231118E}" type="datetimeFigureOut">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D64D4-F5FD-4C1E-96A1-5038E9AE3E98}" type="slidenum">
              <a:rPr lang="en-US" smtClean="0"/>
              <a:t>‹#›</a:t>
            </a:fld>
            <a:endParaRPr lang="en-US"/>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fld id="{6BD10E94-B643-4493-A9C2-E566A231118E}" type="datetimeFigureOut">
              <a:rPr lang="en-US" smtClean="0"/>
              <a:t>5/9/2018</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CE7D64D4-F5FD-4C1E-96A1-5038E9AE3E98}" type="slidenum">
              <a:rPr lang="en-US" smtClean="0"/>
              <a:t>‹#›</a:t>
            </a:fld>
            <a:endParaRPr lang="en-US"/>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38300"/>
            <a:ext cx="3505200" cy="2285999"/>
          </a:xfrm>
        </p:spPr>
        <p:txBody>
          <a:bodyPr/>
          <a:lstStyle/>
          <a:p>
            <a:pPr algn="r"/>
            <a:r>
              <a:rPr lang="en-US" dirty="0" smtClean="0">
                <a:solidFill>
                  <a:schemeClr val="bg1"/>
                </a:solidFill>
                <a:latin typeface="Garamond" panose="02020404030301010803" pitchFamily="18" charset="0"/>
              </a:rPr>
              <a:t>Arrival in </a:t>
            </a:r>
            <a:br>
              <a:rPr lang="en-US" dirty="0" smtClean="0">
                <a:solidFill>
                  <a:schemeClr val="bg1"/>
                </a:solidFill>
                <a:latin typeface="Garamond" panose="02020404030301010803" pitchFamily="18" charset="0"/>
              </a:rPr>
            </a:br>
            <a:r>
              <a:rPr lang="en-US" dirty="0" smtClean="0">
                <a:solidFill>
                  <a:schemeClr val="bg1"/>
                </a:solidFill>
                <a:latin typeface="Garamond" panose="02020404030301010803" pitchFamily="18" charset="0"/>
              </a:rPr>
              <a:t>Frontier Town, </a:t>
            </a:r>
            <a:br>
              <a:rPr lang="en-US" dirty="0" smtClean="0">
                <a:solidFill>
                  <a:schemeClr val="bg1"/>
                </a:solidFill>
                <a:latin typeface="Garamond" panose="02020404030301010803" pitchFamily="18" charset="0"/>
              </a:rPr>
            </a:br>
            <a:r>
              <a:rPr lang="en-US" dirty="0" smtClean="0">
                <a:solidFill>
                  <a:schemeClr val="bg1"/>
                </a:solidFill>
                <a:latin typeface="Garamond" panose="02020404030301010803" pitchFamily="18" charset="0"/>
              </a:rPr>
              <a:t>St. Charles</a:t>
            </a:r>
            <a:endParaRPr lang="en-US" dirty="0">
              <a:solidFill>
                <a:schemeClr val="bg1"/>
              </a:solidFill>
              <a:latin typeface="Garamond" panose="02020404030301010803" pitchFamily="18" charset="0"/>
            </a:endParaRPr>
          </a:p>
        </p:txBody>
      </p:sp>
      <p:sp>
        <p:nvSpPr>
          <p:cNvPr id="3" name="Subtitle 2"/>
          <p:cNvSpPr>
            <a:spLocks noGrp="1"/>
          </p:cNvSpPr>
          <p:nvPr>
            <p:ph type="subTitle" idx="1"/>
          </p:nvPr>
        </p:nvSpPr>
        <p:spPr>
          <a:xfrm>
            <a:off x="1009442" y="5386980"/>
            <a:ext cx="7117180" cy="861420"/>
          </a:xfrm>
        </p:spPr>
        <p:txBody>
          <a:bodyPr>
            <a:normAutofit/>
          </a:bodyPr>
          <a:lstStyle/>
          <a:p>
            <a:r>
              <a:rPr lang="en-US" sz="4000" dirty="0" smtClean="0">
                <a:solidFill>
                  <a:schemeClr val="bg1"/>
                </a:solidFill>
                <a:latin typeface="Garamond" panose="02020404030301010803" pitchFamily="18" charset="0"/>
              </a:rPr>
              <a:t>September 7 to October 3, 1818</a:t>
            </a:r>
            <a:endParaRPr lang="en-US" sz="4000" dirty="0">
              <a:solidFill>
                <a:schemeClr val="bg1"/>
              </a:solidFill>
              <a:latin typeface="Garamond" panose="02020404030301010803"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42900"/>
            <a:ext cx="32766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8241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bg1"/>
                </a:solidFill>
                <a:latin typeface="Garamond" panose="02020404030301010803" pitchFamily="18" charset="0"/>
              </a:rPr>
              <a:t>September 12, 1818</a:t>
            </a:r>
            <a:endParaRPr lang="en-US" dirty="0">
              <a:solidFill>
                <a:schemeClr val="bg1"/>
              </a:solidFill>
              <a:latin typeface="Garamond" panose="02020404030301010803" pitchFamily="18" charset="0"/>
            </a:endParaRPr>
          </a:p>
        </p:txBody>
      </p:sp>
      <p:sp>
        <p:nvSpPr>
          <p:cNvPr id="3" name="Content Placeholder 2"/>
          <p:cNvSpPr>
            <a:spLocks noGrp="1"/>
          </p:cNvSpPr>
          <p:nvPr>
            <p:ph sz="half" idx="1"/>
          </p:nvPr>
        </p:nvSpPr>
        <p:spPr>
          <a:xfrm>
            <a:off x="4953000" y="1752600"/>
            <a:ext cx="3733800" cy="3276599"/>
          </a:xfrm>
        </p:spPr>
        <p:txBody>
          <a:bodyPr/>
          <a:lstStyle/>
          <a:p>
            <a:pPr marL="0" indent="0">
              <a:buNone/>
            </a:pPr>
            <a:r>
              <a:rPr lang="en-US" dirty="0" smtClean="0">
                <a:solidFill>
                  <a:schemeClr val="bg1"/>
                </a:solidFill>
                <a:latin typeface="Garamond" panose="02020404030301010803" pitchFamily="18" charset="0"/>
              </a:rPr>
              <a:t>Bishop </a:t>
            </a:r>
            <a:r>
              <a:rPr lang="en-US" dirty="0">
                <a:solidFill>
                  <a:schemeClr val="bg1"/>
                </a:solidFill>
                <a:latin typeface="Garamond" panose="02020404030301010803" pitchFamily="18" charset="0"/>
              </a:rPr>
              <a:t>DuBourg returns to St. Louis after celebrating </a:t>
            </a:r>
            <a:r>
              <a:rPr lang="en-US" dirty="0" smtClean="0">
                <a:solidFill>
                  <a:schemeClr val="bg1"/>
                </a:solidFill>
                <a:latin typeface="Garamond" panose="02020404030301010803" pitchFamily="18" charset="0"/>
              </a:rPr>
              <a:t>Mass </a:t>
            </a:r>
            <a:r>
              <a:rPr lang="en-US" dirty="0">
                <a:solidFill>
                  <a:schemeClr val="bg1"/>
                </a:solidFill>
                <a:latin typeface="Garamond" panose="02020404030301010803" pitchFamily="18" charset="0"/>
              </a:rPr>
              <a:t>again in St. Charles and installing Father Richard as pastor of the St. Charles Borromeo parish.</a:t>
            </a:r>
          </a:p>
        </p:txBody>
      </p:sp>
      <p:pic>
        <p:nvPicPr>
          <p:cNvPr id="819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676400"/>
            <a:ext cx="3706245" cy="4764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8683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7753557" cy="924475"/>
          </a:xfrm>
        </p:spPr>
        <p:txBody>
          <a:bodyPr/>
          <a:lstStyle/>
          <a:p>
            <a:pPr algn="r"/>
            <a:r>
              <a:rPr lang="en-US" dirty="0" smtClean="0">
                <a:solidFill>
                  <a:schemeClr val="bg1"/>
                </a:solidFill>
                <a:latin typeface="Garamond" panose="02020404030301010803" pitchFamily="18" charset="0"/>
              </a:rPr>
              <a:t>September 14, 1818</a:t>
            </a:r>
            <a:endParaRPr lang="en-US" dirty="0">
              <a:solidFill>
                <a:schemeClr val="bg1"/>
              </a:solidFill>
              <a:latin typeface="Garamond" panose="02020404030301010803" pitchFamily="18" charset="0"/>
            </a:endParaRPr>
          </a:p>
        </p:txBody>
      </p:sp>
      <p:sp>
        <p:nvSpPr>
          <p:cNvPr id="3" name="Content Placeholder 2"/>
          <p:cNvSpPr>
            <a:spLocks noGrp="1"/>
          </p:cNvSpPr>
          <p:nvPr>
            <p:ph sz="half" idx="1"/>
          </p:nvPr>
        </p:nvSpPr>
        <p:spPr>
          <a:xfrm>
            <a:off x="5638800" y="2590800"/>
            <a:ext cx="2590800" cy="2590800"/>
          </a:xfrm>
        </p:spPr>
        <p:txBody>
          <a:bodyPr>
            <a:normAutofit/>
          </a:bodyPr>
          <a:lstStyle/>
          <a:p>
            <a:pPr marL="0" indent="0">
              <a:buNone/>
            </a:pPr>
            <a:r>
              <a:rPr lang="en-US" dirty="0" smtClean="0">
                <a:solidFill>
                  <a:schemeClr val="bg1"/>
                </a:solidFill>
                <a:latin typeface="Garamond" panose="02020404030301010803" pitchFamily="18" charset="0"/>
              </a:rPr>
              <a:t>The </a:t>
            </a:r>
            <a:r>
              <a:rPr lang="en-US" dirty="0">
                <a:solidFill>
                  <a:schemeClr val="bg1"/>
                </a:solidFill>
                <a:latin typeface="Garamond" panose="02020404030301010803" pitchFamily="18" charset="0"/>
              </a:rPr>
              <a:t>first day of school for the little daughters of St. Charles residents.</a:t>
            </a:r>
          </a:p>
          <a:p>
            <a:pPr marL="0" indent="0">
              <a:buNone/>
            </a:pPr>
            <a:endParaRPr lang="en-US" dirty="0">
              <a:solidFill>
                <a:schemeClr val="bg1"/>
              </a:solidFill>
              <a:latin typeface="Garamond" panose="02020404030301010803" pitchFamily="18" charset="0"/>
            </a:endParaRPr>
          </a:p>
        </p:txBody>
      </p:sp>
      <p:pic>
        <p:nvPicPr>
          <p:cNvPr id="1126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5800" y="914399"/>
            <a:ext cx="4658001" cy="518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670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675724"/>
            <a:ext cx="4495799" cy="924475"/>
          </a:xfrm>
        </p:spPr>
        <p:txBody>
          <a:bodyPr/>
          <a:lstStyle/>
          <a:p>
            <a:pPr algn="r"/>
            <a:r>
              <a:rPr lang="en-US" dirty="0" smtClean="0">
                <a:solidFill>
                  <a:schemeClr val="bg1"/>
                </a:solidFill>
                <a:latin typeface="Garamond" panose="02020404030301010803" pitchFamily="18" charset="0"/>
              </a:rPr>
              <a:t>September 20, 1818</a:t>
            </a:r>
            <a:endParaRPr lang="en-US" dirty="0">
              <a:solidFill>
                <a:schemeClr val="bg1"/>
              </a:solidFill>
              <a:latin typeface="Garamond" panose="02020404030301010803" pitchFamily="18" charset="0"/>
            </a:endParaRPr>
          </a:p>
        </p:txBody>
      </p:sp>
      <p:sp>
        <p:nvSpPr>
          <p:cNvPr id="3" name="Content Placeholder 2"/>
          <p:cNvSpPr>
            <a:spLocks noGrp="1"/>
          </p:cNvSpPr>
          <p:nvPr>
            <p:ph sz="half" idx="1"/>
          </p:nvPr>
        </p:nvSpPr>
        <p:spPr>
          <a:xfrm>
            <a:off x="3886200" y="1600200"/>
            <a:ext cx="3471277" cy="4051301"/>
          </a:xfrm>
        </p:spPr>
        <p:txBody>
          <a:bodyPr/>
          <a:lstStyle/>
          <a:p>
            <a:pPr marL="0" indent="0">
              <a:buNone/>
            </a:pPr>
            <a:r>
              <a:rPr lang="en-US" dirty="0" smtClean="0">
                <a:solidFill>
                  <a:schemeClr val="bg1"/>
                </a:solidFill>
                <a:latin typeface="Garamond" panose="02020404030301010803" pitchFamily="18" charset="0"/>
              </a:rPr>
              <a:t>On </a:t>
            </a:r>
            <a:r>
              <a:rPr lang="en-US" dirty="0">
                <a:solidFill>
                  <a:schemeClr val="bg1"/>
                </a:solidFill>
                <a:latin typeface="Garamond" panose="02020404030301010803" pitchFamily="18" charset="0"/>
              </a:rPr>
              <a:t>warm days some of the teaching takes place outdoors on the gallery of the “mansion.” More often classes are held indoors.</a:t>
            </a:r>
          </a:p>
          <a:p>
            <a:pPr marL="0" indent="0">
              <a:buNone/>
            </a:pPr>
            <a:endParaRPr lang="en-US" dirty="0"/>
          </a:p>
        </p:txBody>
      </p:sp>
      <p:pic>
        <p:nvPicPr>
          <p:cNvPr id="133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77885" y="76200"/>
            <a:ext cx="1992702"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58203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bg1"/>
                </a:solidFill>
                <a:latin typeface="Garamond" panose="02020404030301010803" pitchFamily="18" charset="0"/>
              </a:rPr>
              <a:t>October 3, 1818</a:t>
            </a:r>
            <a:endParaRPr lang="en-US" dirty="0">
              <a:solidFill>
                <a:schemeClr val="bg1"/>
              </a:solidFill>
              <a:latin typeface="Garamond" panose="02020404030301010803" pitchFamily="18" charset="0"/>
            </a:endParaRPr>
          </a:p>
        </p:txBody>
      </p:sp>
      <p:sp>
        <p:nvSpPr>
          <p:cNvPr id="3" name="Content Placeholder 2"/>
          <p:cNvSpPr>
            <a:spLocks noGrp="1"/>
          </p:cNvSpPr>
          <p:nvPr>
            <p:ph sz="half" idx="1"/>
          </p:nvPr>
        </p:nvSpPr>
        <p:spPr>
          <a:xfrm>
            <a:off x="685799" y="1828800"/>
            <a:ext cx="2819401" cy="4051301"/>
          </a:xfrm>
        </p:spPr>
        <p:txBody>
          <a:bodyPr/>
          <a:lstStyle/>
          <a:p>
            <a:pPr marL="0" indent="0">
              <a:buNone/>
            </a:pPr>
            <a:r>
              <a:rPr lang="en-US" dirty="0" smtClean="0">
                <a:solidFill>
                  <a:schemeClr val="bg1"/>
                </a:solidFill>
                <a:latin typeface="Garamond" panose="02020404030301010803" pitchFamily="18" charset="0"/>
              </a:rPr>
              <a:t>General </a:t>
            </a:r>
            <a:r>
              <a:rPr lang="en-US" dirty="0">
                <a:solidFill>
                  <a:schemeClr val="bg1"/>
                </a:solidFill>
                <a:latin typeface="Garamond" panose="02020404030301010803" pitchFamily="18" charset="0"/>
              </a:rPr>
              <a:t>Pratte keeps his promise and brings two of his daughters (Emilie and Therese) and their cousin </a:t>
            </a:r>
            <a:r>
              <a:rPr lang="en-US" dirty="0" err="1">
                <a:solidFill>
                  <a:schemeClr val="bg1"/>
                </a:solidFill>
                <a:latin typeface="Garamond" panose="02020404030301010803" pitchFamily="18" charset="0"/>
              </a:rPr>
              <a:t>Pelagie</a:t>
            </a:r>
            <a:r>
              <a:rPr lang="en-US" dirty="0">
                <a:solidFill>
                  <a:schemeClr val="bg1"/>
                </a:solidFill>
                <a:latin typeface="Garamond" panose="02020404030301010803" pitchFamily="18" charset="0"/>
              </a:rPr>
              <a:t> Chouteau to the Sacred Heart Academy in St. Charles.  They will stay for eleven months.</a:t>
            </a:r>
          </a:p>
          <a:p>
            <a:pPr marL="0" indent="0">
              <a:buNone/>
            </a:pPr>
            <a:endParaRPr lang="en-US" dirty="0">
              <a:solidFill>
                <a:schemeClr val="bg1"/>
              </a:solidFill>
              <a:latin typeface="Garamond" panose="02020404030301010803" pitchFamily="18" charset="0"/>
            </a:endParaRPr>
          </a:p>
        </p:txBody>
      </p:sp>
      <p:pic>
        <p:nvPicPr>
          <p:cNvPr id="1229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581400" y="1572919"/>
            <a:ext cx="3426494" cy="4675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9181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5505271"/>
            <a:ext cx="6172200" cy="1200329"/>
          </a:xfrm>
          <a:prstGeom prst="rect">
            <a:avLst/>
          </a:prstGeom>
        </p:spPr>
        <p:txBody>
          <a:bodyPr wrap="square">
            <a:spAutoFit/>
          </a:bodyPr>
          <a:lstStyle/>
          <a:p>
            <a:endParaRPr lang="en-US" dirty="0" smtClean="0">
              <a:solidFill>
                <a:schemeClr val="bg1"/>
              </a:solidFill>
              <a:latin typeface="Garamond" panose="02020404030301010803" pitchFamily="18" charset="0"/>
            </a:endParaRPr>
          </a:p>
          <a:p>
            <a:pPr algn="ctr"/>
            <a:r>
              <a:rPr lang="en-US" sz="2400" dirty="0" smtClean="0">
                <a:solidFill>
                  <a:schemeClr val="bg1"/>
                </a:solidFill>
                <a:latin typeface="Garamond" panose="02020404030301010803" pitchFamily="18" charset="0"/>
              </a:rPr>
              <a:t>“</a:t>
            </a:r>
            <a:r>
              <a:rPr lang="en-US" sz="2400" dirty="0">
                <a:solidFill>
                  <a:schemeClr val="bg1"/>
                </a:solidFill>
                <a:latin typeface="Garamond" panose="02020404030301010803" pitchFamily="18" charset="0"/>
              </a:rPr>
              <a:t>To do Thy Will, O my God, is all my desire.”  </a:t>
            </a:r>
          </a:p>
          <a:p>
            <a:pPr algn="r"/>
            <a:r>
              <a:rPr lang="en-US" sz="1200" dirty="0">
                <a:solidFill>
                  <a:schemeClr val="bg1"/>
                </a:solidFill>
                <a:latin typeface="Garamond" panose="02020404030301010803" pitchFamily="18" charset="0"/>
              </a:rPr>
              <a:t>-- Offertory, Votive Mass of the Sacred Heart</a:t>
            </a:r>
          </a:p>
          <a:p>
            <a:r>
              <a:rPr lang="en-US" dirty="0">
                <a:solidFill>
                  <a:schemeClr val="bg1"/>
                </a:solidFill>
                <a:latin typeface="Garamond" panose="02020404030301010803" pitchFamily="18" charset="0"/>
              </a:rPr>
              <a:t>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33093"/>
            <a:ext cx="3863975" cy="523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0507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000" dirty="0">
                <a:solidFill>
                  <a:schemeClr val="bg1"/>
                </a:solidFill>
                <a:latin typeface="Garamond" panose="02020404030301010803" pitchFamily="18" charset="0"/>
              </a:rPr>
              <a:t>Callan, Louise.  Philippine Duchesne:  Frontier Missionary of the Sacred Heart 	</a:t>
            </a:r>
            <a:r>
              <a:rPr lang="en-US" sz="2000" dirty="0" err="1">
                <a:solidFill>
                  <a:schemeClr val="bg1"/>
                </a:solidFill>
                <a:latin typeface="Garamond" panose="02020404030301010803" pitchFamily="18" charset="0"/>
              </a:rPr>
              <a:t>Maryland:Newman</a:t>
            </a:r>
            <a:r>
              <a:rPr lang="en-US" sz="2000" dirty="0">
                <a:solidFill>
                  <a:schemeClr val="bg1"/>
                </a:solidFill>
                <a:latin typeface="Garamond" panose="02020404030301010803" pitchFamily="18" charset="0"/>
              </a:rPr>
              <a:t>, 1957,  Print.</a:t>
            </a:r>
            <a:r>
              <a:rPr lang="en-US" sz="2000" dirty="0">
                <a:latin typeface="Garamond" panose="02020404030301010803" pitchFamily="18" charset="0"/>
              </a:rPr>
              <a:t/>
            </a:r>
            <a:br>
              <a:rPr lang="en-US" sz="2000" dirty="0">
                <a:latin typeface="Garamond" panose="02020404030301010803" pitchFamily="18" charset="0"/>
              </a:rPr>
            </a:br>
            <a:endParaRPr lang="en-US" sz="2000" dirty="0">
              <a:latin typeface="Garamond" panose="02020404030301010803" pitchFamily="18" charset="0"/>
            </a:endParaRPr>
          </a:p>
        </p:txBody>
      </p:sp>
    </p:spTree>
    <p:extLst>
      <p:ext uri="{BB962C8B-B14F-4D97-AF65-F5344CB8AC3E}">
        <p14:creationId xmlns:p14="http://schemas.microsoft.com/office/powerpoint/2010/main" val="22463734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bg1"/>
                </a:solidFill>
                <a:latin typeface="Garamond" panose="02020404030301010803" pitchFamily="18" charset="0"/>
              </a:rPr>
              <a:t>Les Petites Cotes</a:t>
            </a:r>
            <a:r>
              <a:rPr lang="en-US" dirty="0">
                <a:solidFill>
                  <a:schemeClr val="bg1"/>
                </a:solidFill>
                <a:latin typeface="Garamond" panose="02020404030301010803" pitchFamily="18" charset="0"/>
              </a:rPr>
              <a:t/>
            </a:r>
            <a:br>
              <a:rPr lang="en-US" dirty="0">
                <a:solidFill>
                  <a:schemeClr val="bg1"/>
                </a:solidFill>
                <a:latin typeface="Garamond" panose="02020404030301010803" pitchFamily="18" charset="0"/>
              </a:rPr>
            </a:br>
            <a:r>
              <a:rPr lang="en-US" dirty="0">
                <a:solidFill>
                  <a:schemeClr val="bg1"/>
                </a:solidFill>
                <a:latin typeface="Garamond" panose="02020404030301010803" pitchFamily="18" charset="0"/>
              </a:rPr>
              <a:t>1769</a:t>
            </a:r>
          </a:p>
        </p:txBody>
      </p:sp>
      <p:sp>
        <p:nvSpPr>
          <p:cNvPr id="3" name="Content Placeholder 2"/>
          <p:cNvSpPr>
            <a:spLocks noGrp="1"/>
          </p:cNvSpPr>
          <p:nvPr>
            <p:ph sz="half" idx="1"/>
          </p:nvPr>
        </p:nvSpPr>
        <p:spPr>
          <a:xfrm>
            <a:off x="3810000" y="1752600"/>
            <a:ext cx="3471277" cy="4051301"/>
          </a:xfrm>
        </p:spPr>
        <p:txBody>
          <a:bodyPr/>
          <a:lstStyle/>
          <a:p>
            <a:pPr marL="0" indent="0">
              <a:buNone/>
            </a:pPr>
            <a:r>
              <a:rPr lang="en-US" dirty="0">
                <a:solidFill>
                  <a:schemeClr val="bg1"/>
                </a:solidFill>
                <a:latin typeface="Garamond" panose="02020404030301010803" pitchFamily="18" charset="0"/>
              </a:rPr>
              <a:t>In 1769 Louis </a:t>
            </a:r>
            <a:r>
              <a:rPr lang="en-US" dirty="0" err="1">
                <a:solidFill>
                  <a:schemeClr val="bg1"/>
                </a:solidFill>
                <a:latin typeface="Garamond" panose="02020404030301010803" pitchFamily="18" charset="0"/>
              </a:rPr>
              <a:t>Blanchette</a:t>
            </a:r>
            <a:r>
              <a:rPr lang="en-US" dirty="0">
                <a:solidFill>
                  <a:schemeClr val="bg1"/>
                </a:solidFill>
                <a:latin typeface="Garamond" panose="02020404030301010803" pitchFamily="18" charset="0"/>
              </a:rPr>
              <a:t>, a French hunter and explorer, built a hunting and trapping headquarters at "the point where the first creek flowed from the first hills on the left bank" of the Missouri River above its junction with the Mississippi. Other cabins sprang up around </a:t>
            </a:r>
            <a:r>
              <a:rPr lang="en-US" dirty="0" err="1">
                <a:solidFill>
                  <a:schemeClr val="bg1"/>
                </a:solidFill>
                <a:latin typeface="Garamond" panose="02020404030301010803" pitchFamily="18" charset="0"/>
              </a:rPr>
              <a:t>Blanchette's</a:t>
            </a:r>
            <a:r>
              <a:rPr lang="en-US" dirty="0">
                <a:solidFill>
                  <a:schemeClr val="bg1"/>
                </a:solidFill>
                <a:latin typeface="Garamond" panose="02020404030301010803" pitchFamily="18" charset="0"/>
              </a:rPr>
              <a:t> cabin, and he called the settlement the Little Hills, "Les Petites Cotes</a:t>
            </a:r>
            <a:r>
              <a:rPr lang="en-US" dirty="0" smtClean="0">
                <a:solidFill>
                  <a:schemeClr val="bg1"/>
                </a:solidFill>
                <a:latin typeface="Garamond" panose="02020404030301010803" pitchFamily="18" charset="0"/>
              </a:rPr>
              <a:t>.“</a:t>
            </a:r>
          </a:p>
          <a:p>
            <a:pPr marL="0" indent="0" algn="r">
              <a:buNone/>
            </a:pPr>
            <a:r>
              <a:rPr lang="en-US" sz="1100" dirty="0">
                <a:solidFill>
                  <a:schemeClr val="bg1"/>
                </a:solidFill>
                <a:latin typeface="Garamond" panose="02020404030301010803" pitchFamily="18" charset="0"/>
              </a:rPr>
              <a:t>https://scchs.org/cpage.php?pt=24#General%20History</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371600" y="685800"/>
            <a:ext cx="1905000" cy="527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 y="6172200"/>
            <a:ext cx="5334000" cy="261610"/>
          </a:xfrm>
          <a:prstGeom prst="rect">
            <a:avLst/>
          </a:prstGeom>
        </p:spPr>
        <p:txBody>
          <a:bodyPr wrap="square">
            <a:spAutoFit/>
          </a:bodyPr>
          <a:lstStyle/>
          <a:p>
            <a:r>
              <a:rPr lang="en-US" sz="1100" dirty="0">
                <a:solidFill>
                  <a:schemeClr val="bg1"/>
                </a:solidFill>
                <a:latin typeface="Garamond" panose="02020404030301010803" pitchFamily="18" charset="0"/>
              </a:rPr>
              <a:t>http://www.waymarking.com/waymarks/WM1QCH_Louis_Blanchette_St_Charles_Missouri</a:t>
            </a:r>
          </a:p>
        </p:txBody>
      </p:sp>
    </p:spTree>
    <p:extLst>
      <p:ext uri="{BB962C8B-B14F-4D97-AF65-F5344CB8AC3E}">
        <p14:creationId xmlns:p14="http://schemas.microsoft.com/office/powerpoint/2010/main" val="3356993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solidFill>
                  <a:schemeClr val="bg1"/>
                </a:solidFill>
                <a:latin typeface="Garamond" panose="02020404030301010803" pitchFamily="18" charset="0"/>
              </a:rPr>
              <a:t>San Carlos Borromeo</a:t>
            </a:r>
            <a:br>
              <a:rPr lang="en-US" dirty="0">
                <a:solidFill>
                  <a:schemeClr val="bg1"/>
                </a:solidFill>
                <a:latin typeface="Garamond" panose="02020404030301010803" pitchFamily="18" charset="0"/>
              </a:rPr>
            </a:br>
            <a:r>
              <a:rPr lang="en-US" dirty="0">
                <a:solidFill>
                  <a:schemeClr val="bg1"/>
                </a:solidFill>
                <a:latin typeface="Garamond" panose="02020404030301010803" pitchFamily="18" charset="0"/>
              </a:rPr>
              <a:t>1791</a:t>
            </a:r>
          </a:p>
        </p:txBody>
      </p:sp>
      <p:sp>
        <p:nvSpPr>
          <p:cNvPr id="4" name="Content Placeholder 3"/>
          <p:cNvSpPr>
            <a:spLocks noGrp="1"/>
          </p:cNvSpPr>
          <p:nvPr>
            <p:ph sz="half" idx="2"/>
          </p:nvPr>
        </p:nvSpPr>
        <p:spPr>
          <a:xfrm>
            <a:off x="304800" y="457200"/>
            <a:ext cx="3469242" cy="3124200"/>
          </a:xfrm>
        </p:spPr>
        <p:txBody>
          <a:bodyPr/>
          <a:lstStyle/>
          <a:p>
            <a:pPr marL="0" indent="0">
              <a:buNone/>
            </a:pPr>
            <a:r>
              <a:rPr lang="en-US" dirty="0">
                <a:solidFill>
                  <a:schemeClr val="bg1"/>
                </a:solidFill>
                <a:latin typeface="Garamond" panose="02020404030301010803" pitchFamily="18" charset="0"/>
              </a:rPr>
              <a:t>In 1791, Manual Perez, Spanish Lieutenant Governor of the Louisiana Territory, dedicated the village of "San Carlos Borromeo." The culture and language was predominately French, since most of the </a:t>
            </a:r>
            <a:r>
              <a:rPr lang="en-US" dirty="0" smtClean="0">
                <a:solidFill>
                  <a:schemeClr val="bg1"/>
                </a:solidFill>
                <a:latin typeface="Garamond" panose="02020404030301010803" pitchFamily="18" charset="0"/>
              </a:rPr>
              <a:t>settlers </a:t>
            </a:r>
            <a:r>
              <a:rPr lang="en-US" dirty="0">
                <a:solidFill>
                  <a:schemeClr val="bg1"/>
                </a:solidFill>
                <a:latin typeface="Garamond" panose="02020404030301010803" pitchFamily="18" charset="0"/>
              </a:rPr>
              <a:t>were French-Canadian</a:t>
            </a:r>
            <a:r>
              <a:rPr lang="en-US" dirty="0" smtClean="0">
                <a:solidFill>
                  <a:schemeClr val="bg1"/>
                </a:solidFill>
                <a:latin typeface="Garamond" panose="02020404030301010803" pitchFamily="18" charset="0"/>
              </a:rPr>
              <a:t>.</a:t>
            </a:r>
          </a:p>
          <a:p>
            <a:pPr marL="0" indent="0" algn="r">
              <a:buNone/>
            </a:pPr>
            <a:r>
              <a:rPr lang="en-US" sz="1100" dirty="0">
                <a:solidFill>
                  <a:schemeClr val="bg1"/>
                </a:solidFill>
                <a:latin typeface="Garamond" panose="02020404030301010803" pitchFamily="18" charset="0"/>
              </a:rPr>
              <a:t>https://</a:t>
            </a:r>
            <a:r>
              <a:rPr lang="en-US" sz="1100" dirty="0" smtClean="0">
                <a:solidFill>
                  <a:schemeClr val="bg1"/>
                </a:solidFill>
                <a:latin typeface="Garamond" panose="02020404030301010803" pitchFamily="18" charset="0"/>
              </a:rPr>
              <a:t>scchs.org/cpage.php?pt=24#General%20History</a:t>
            </a:r>
          </a:p>
          <a:p>
            <a:pPr marL="0" indent="0">
              <a:buNone/>
            </a:pPr>
            <a:r>
              <a:rPr lang="en-US" dirty="0" smtClean="0">
                <a:solidFill>
                  <a:schemeClr val="bg1"/>
                </a:solidFill>
                <a:latin typeface="Garamond" panose="02020404030301010803" pitchFamily="18" charset="0"/>
              </a:rPr>
              <a:t>St. Charles Borromeo Log Church</a:t>
            </a:r>
            <a:endParaRPr lang="en-US" dirty="0">
              <a:solidFill>
                <a:schemeClr val="bg1"/>
              </a:solidFill>
              <a:latin typeface="Garamond" panose="02020404030301010803" pitchFamily="18" charset="0"/>
            </a:endParaRP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352925" y="1752600"/>
            <a:ext cx="3038475" cy="405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895600" y="6062990"/>
            <a:ext cx="4572000" cy="261610"/>
          </a:xfrm>
          <a:prstGeom prst="rect">
            <a:avLst/>
          </a:prstGeom>
        </p:spPr>
        <p:txBody>
          <a:bodyPr>
            <a:spAutoFit/>
          </a:bodyPr>
          <a:lstStyle/>
          <a:p>
            <a:pPr algn="r"/>
            <a:r>
              <a:rPr lang="en-US" sz="1100" dirty="0">
                <a:solidFill>
                  <a:schemeClr val="bg1"/>
                </a:solidFill>
                <a:latin typeface="Garamond" panose="02020404030301010803" pitchFamily="18" charset="0"/>
              </a:rPr>
              <a:t>http://www.borromeoparish.com/Old-Site/parishhistory.html</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05200"/>
            <a:ext cx="293370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0457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bg1"/>
                </a:solidFill>
                <a:latin typeface="Garamond" panose="02020404030301010803" pitchFamily="18" charset="0"/>
              </a:rPr>
              <a:t>Daniel Boone</a:t>
            </a:r>
            <a:br>
              <a:rPr lang="en-US" dirty="0" smtClean="0">
                <a:solidFill>
                  <a:schemeClr val="bg1"/>
                </a:solidFill>
                <a:latin typeface="Garamond" panose="02020404030301010803" pitchFamily="18" charset="0"/>
              </a:rPr>
            </a:br>
            <a:r>
              <a:rPr lang="en-US" dirty="0" smtClean="0">
                <a:solidFill>
                  <a:schemeClr val="bg1"/>
                </a:solidFill>
                <a:latin typeface="Garamond" panose="02020404030301010803" pitchFamily="18" charset="0"/>
              </a:rPr>
              <a:t>Mid 1790’s</a:t>
            </a:r>
            <a:endParaRPr lang="en-US" dirty="0">
              <a:solidFill>
                <a:schemeClr val="bg1"/>
              </a:solidFill>
              <a:latin typeface="Garamond" panose="02020404030301010803" pitchFamily="18" charset="0"/>
            </a:endParaRPr>
          </a:p>
        </p:txBody>
      </p:sp>
      <p:sp>
        <p:nvSpPr>
          <p:cNvPr id="3" name="Content Placeholder 2"/>
          <p:cNvSpPr>
            <a:spLocks noGrp="1"/>
          </p:cNvSpPr>
          <p:nvPr>
            <p:ph sz="half" idx="1"/>
          </p:nvPr>
        </p:nvSpPr>
        <p:spPr>
          <a:xfrm>
            <a:off x="609600" y="5105400"/>
            <a:ext cx="8001000" cy="1600200"/>
          </a:xfrm>
        </p:spPr>
        <p:txBody>
          <a:bodyPr>
            <a:normAutofit/>
          </a:bodyPr>
          <a:lstStyle/>
          <a:p>
            <a:pPr marL="0" indent="0">
              <a:buNone/>
            </a:pPr>
            <a:r>
              <a:rPr lang="en-US" dirty="0">
                <a:solidFill>
                  <a:schemeClr val="bg1"/>
                </a:solidFill>
                <a:latin typeface="Garamond" panose="02020404030301010803" pitchFamily="18" charset="0"/>
              </a:rPr>
              <a:t>From the mid-1790s there was a wave of migrants from Kentucky and Tennessee settling in or passing through St. Charles County which included Daniel Boone. The Boone home, built by his son Nathan, in western St. Charles County still stands</a:t>
            </a:r>
            <a:r>
              <a:rPr lang="en-US" dirty="0" smtClean="0">
                <a:solidFill>
                  <a:schemeClr val="bg1"/>
                </a:solidFill>
                <a:latin typeface="Garamond" panose="02020404030301010803" pitchFamily="18" charset="0"/>
              </a:rPr>
              <a:t>.</a:t>
            </a:r>
          </a:p>
          <a:p>
            <a:pPr marL="0" indent="0" algn="r">
              <a:buNone/>
            </a:pPr>
            <a:r>
              <a:rPr lang="en-US" sz="1100" dirty="0">
                <a:solidFill>
                  <a:schemeClr val="bg1"/>
                </a:solidFill>
                <a:latin typeface="Garamond" panose="02020404030301010803" pitchFamily="18" charset="0"/>
              </a:rPr>
              <a:t>https://scchs.org/cpage.php?pt=24#General%20History</a:t>
            </a: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447800" y="1676400"/>
            <a:ext cx="5638800" cy="3162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038600" y="4919990"/>
            <a:ext cx="4572000" cy="261610"/>
          </a:xfrm>
          <a:prstGeom prst="rect">
            <a:avLst/>
          </a:prstGeom>
        </p:spPr>
        <p:txBody>
          <a:bodyPr>
            <a:spAutoFit/>
          </a:bodyPr>
          <a:lstStyle/>
          <a:p>
            <a:r>
              <a:rPr lang="en-US" sz="1100" dirty="0">
                <a:solidFill>
                  <a:schemeClr val="bg1"/>
                </a:solidFill>
                <a:latin typeface="Garamond" panose="02020404030301010803" pitchFamily="18" charset="0"/>
              </a:rPr>
              <a:t>http://greatriverroad.com/stcharles/boonehome.htm</a:t>
            </a:r>
          </a:p>
        </p:txBody>
      </p:sp>
    </p:spTree>
    <p:extLst>
      <p:ext uri="{BB962C8B-B14F-4D97-AF65-F5344CB8AC3E}">
        <p14:creationId xmlns:p14="http://schemas.microsoft.com/office/powerpoint/2010/main" val="3356485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bg1"/>
                </a:solidFill>
                <a:latin typeface="Garamond" panose="02020404030301010803" pitchFamily="18" charset="0"/>
              </a:rPr>
              <a:t>Lewis &amp; Clark</a:t>
            </a:r>
            <a:br>
              <a:rPr lang="en-US" dirty="0" smtClean="0">
                <a:solidFill>
                  <a:schemeClr val="bg1"/>
                </a:solidFill>
                <a:latin typeface="Garamond" panose="02020404030301010803" pitchFamily="18" charset="0"/>
              </a:rPr>
            </a:br>
            <a:r>
              <a:rPr lang="en-US" dirty="0" smtClean="0">
                <a:solidFill>
                  <a:schemeClr val="bg1"/>
                </a:solidFill>
                <a:latin typeface="Garamond" panose="02020404030301010803" pitchFamily="18" charset="0"/>
              </a:rPr>
              <a:t>1804</a:t>
            </a:r>
            <a:endParaRPr lang="en-US" dirty="0">
              <a:solidFill>
                <a:schemeClr val="bg1"/>
              </a:solidFill>
              <a:latin typeface="Garamond" panose="02020404030301010803" pitchFamily="18" charset="0"/>
            </a:endParaRPr>
          </a:p>
        </p:txBody>
      </p:sp>
      <p:sp>
        <p:nvSpPr>
          <p:cNvPr id="4" name="Content Placeholder 3"/>
          <p:cNvSpPr>
            <a:spLocks noGrp="1"/>
          </p:cNvSpPr>
          <p:nvPr>
            <p:ph sz="half" idx="2"/>
          </p:nvPr>
        </p:nvSpPr>
        <p:spPr>
          <a:xfrm>
            <a:off x="914400" y="1739897"/>
            <a:ext cx="3469242" cy="4453897"/>
          </a:xfrm>
        </p:spPr>
        <p:txBody>
          <a:bodyPr>
            <a:normAutofit fontScale="92500" lnSpcReduction="10000"/>
          </a:bodyPr>
          <a:lstStyle/>
          <a:p>
            <a:pPr marL="0" indent="0">
              <a:buNone/>
            </a:pPr>
            <a:r>
              <a:rPr lang="en-US" dirty="0" smtClean="0">
                <a:solidFill>
                  <a:schemeClr val="bg1"/>
                </a:solidFill>
                <a:latin typeface="Garamond" panose="02020404030301010803" pitchFamily="18" charset="0"/>
              </a:rPr>
              <a:t>In </a:t>
            </a:r>
            <a:r>
              <a:rPr lang="en-US" dirty="0">
                <a:solidFill>
                  <a:schemeClr val="bg1"/>
                </a:solidFill>
                <a:latin typeface="Garamond" panose="02020404030301010803" pitchFamily="18" charset="0"/>
              </a:rPr>
              <a:t>May, 1804, immediately following the Louisiana Purchase, Lewis and Clark, beginning their famous expedition, visited this "village of about 100 houses and 450 inhabitants, chiefly French." Clark and crew, having come up the river to St. Charles on May 16, </a:t>
            </a:r>
            <a:r>
              <a:rPr lang="en-US" dirty="0" smtClean="0">
                <a:solidFill>
                  <a:schemeClr val="bg1"/>
                </a:solidFill>
                <a:latin typeface="Garamond" panose="02020404030301010803" pitchFamily="18" charset="0"/>
              </a:rPr>
              <a:t>were </a:t>
            </a:r>
            <a:r>
              <a:rPr lang="en-US" dirty="0">
                <a:solidFill>
                  <a:schemeClr val="bg1"/>
                </a:solidFill>
                <a:latin typeface="Garamond" panose="02020404030301010803" pitchFamily="18" charset="0"/>
              </a:rPr>
              <a:t>joined here four days later by Lewis who had tarried in St. Louis to officiate at the ceremonial transfer of the territory to the United States. Before their return in September, 1806, the name had been anglicized to St. Charles and the United States had established here the third post office west of the Mississippi</a:t>
            </a:r>
            <a:r>
              <a:rPr lang="en-US" dirty="0" smtClean="0">
                <a:solidFill>
                  <a:schemeClr val="bg1"/>
                </a:solidFill>
                <a:latin typeface="Garamond" panose="02020404030301010803" pitchFamily="18" charset="0"/>
              </a:rPr>
              <a:t>.</a:t>
            </a:r>
          </a:p>
          <a:p>
            <a:pPr marL="0" indent="0" algn="r">
              <a:buNone/>
            </a:pPr>
            <a:r>
              <a:rPr lang="en-US" sz="1200" dirty="0">
                <a:solidFill>
                  <a:schemeClr val="bg1"/>
                </a:solidFill>
                <a:latin typeface="Garamond" panose="02020404030301010803" pitchFamily="18" charset="0"/>
              </a:rPr>
              <a:t>https://scchs.org/cpage.php?pt=24#General%20History</a:t>
            </a:r>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800600" y="1828800"/>
            <a:ext cx="3062029" cy="405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581400" y="6062990"/>
            <a:ext cx="4572000" cy="261610"/>
          </a:xfrm>
          <a:prstGeom prst="rect">
            <a:avLst/>
          </a:prstGeom>
        </p:spPr>
        <p:txBody>
          <a:bodyPr>
            <a:spAutoFit/>
          </a:bodyPr>
          <a:lstStyle/>
          <a:p>
            <a:pPr algn="r"/>
            <a:r>
              <a:rPr lang="en-US" sz="1100" dirty="0">
                <a:solidFill>
                  <a:schemeClr val="bg1"/>
                </a:solidFill>
                <a:latin typeface="Garamond" panose="02020404030301010803" pitchFamily="18" charset="0"/>
              </a:rPr>
              <a:t>http://www.boodyfinearts.com/projects/stcharlesparks.html</a:t>
            </a:r>
          </a:p>
        </p:txBody>
      </p:sp>
    </p:spTree>
    <p:extLst>
      <p:ext uri="{BB962C8B-B14F-4D97-AF65-F5344CB8AC3E}">
        <p14:creationId xmlns:p14="http://schemas.microsoft.com/office/powerpoint/2010/main" val="2043075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solidFill>
                  <a:schemeClr val="bg1"/>
                </a:solidFill>
                <a:latin typeface="Garamond" panose="02020404030301010803" pitchFamily="18" charset="0"/>
              </a:rPr>
              <a:t>September 7, 1818 </a:t>
            </a:r>
          </a:p>
        </p:txBody>
      </p:sp>
      <p:sp>
        <p:nvSpPr>
          <p:cNvPr id="4" name="Content Placeholder 3"/>
          <p:cNvSpPr>
            <a:spLocks noGrp="1"/>
          </p:cNvSpPr>
          <p:nvPr>
            <p:ph sz="half" idx="2"/>
          </p:nvPr>
        </p:nvSpPr>
        <p:spPr>
          <a:xfrm>
            <a:off x="685800" y="5264149"/>
            <a:ext cx="7446723" cy="1060451"/>
          </a:xfrm>
        </p:spPr>
        <p:txBody>
          <a:bodyPr>
            <a:normAutofit/>
          </a:bodyPr>
          <a:lstStyle/>
          <a:p>
            <a:pPr marL="0" indent="0" algn="ctr">
              <a:buNone/>
            </a:pPr>
            <a:r>
              <a:rPr lang="en-US" dirty="0" smtClean="0">
                <a:solidFill>
                  <a:schemeClr val="bg1"/>
                </a:solidFill>
              </a:rPr>
              <a:t>The </a:t>
            </a:r>
            <a:r>
              <a:rPr lang="en-US" dirty="0">
                <a:solidFill>
                  <a:schemeClr val="bg1"/>
                </a:solidFill>
              </a:rPr>
              <a:t>nuns ride in a carriage from the St. Louis riverfront to the banks of the Missouri River. </a:t>
            </a:r>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37835" y="1454002"/>
            <a:ext cx="5372565" cy="3575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34330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38800" y="1600200"/>
            <a:ext cx="2514599" cy="2279650"/>
          </a:xfrm>
        </p:spPr>
        <p:txBody>
          <a:bodyPr>
            <a:noAutofit/>
          </a:bodyPr>
          <a:lstStyle/>
          <a:p>
            <a:pPr marL="0" indent="0" algn="ctr">
              <a:buNone/>
            </a:pPr>
            <a:r>
              <a:rPr lang="en-US" sz="2800" dirty="0" smtClean="0">
                <a:solidFill>
                  <a:schemeClr val="bg1"/>
                </a:solidFill>
                <a:latin typeface="Garamond" panose="02020404030301010803" pitchFamily="18" charset="0"/>
              </a:rPr>
              <a:t>They </a:t>
            </a:r>
            <a:r>
              <a:rPr lang="en-US" sz="2800" dirty="0">
                <a:solidFill>
                  <a:schemeClr val="bg1"/>
                </a:solidFill>
                <a:latin typeface="Garamond" panose="02020404030301010803" pitchFamily="18" charset="0"/>
              </a:rPr>
              <a:t>ferry across </a:t>
            </a:r>
            <a:r>
              <a:rPr lang="en-US" sz="2800" dirty="0" smtClean="0">
                <a:solidFill>
                  <a:schemeClr val="bg1"/>
                </a:solidFill>
                <a:latin typeface="Garamond" panose="02020404030301010803" pitchFamily="18" charset="0"/>
              </a:rPr>
              <a:t>the Missouri River to </a:t>
            </a:r>
          </a:p>
          <a:p>
            <a:pPr marL="0" indent="0" algn="ctr">
              <a:buNone/>
            </a:pPr>
            <a:r>
              <a:rPr lang="en-US" sz="2800" dirty="0" smtClean="0">
                <a:solidFill>
                  <a:schemeClr val="bg1"/>
                </a:solidFill>
                <a:latin typeface="Garamond" panose="02020404030301010803" pitchFamily="18" charset="0"/>
              </a:rPr>
              <a:t>St</a:t>
            </a:r>
            <a:r>
              <a:rPr lang="en-US" sz="2800" dirty="0">
                <a:solidFill>
                  <a:schemeClr val="bg1"/>
                </a:solidFill>
                <a:latin typeface="Garamond" panose="02020404030301010803" pitchFamily="18" charset="0"/>
              </a:rPr>
              <a:t>. Charles.</a:t>
            </a:r>
          </a:p>
        </p:txBody>
      </p:sp>
      <p:pic>
        <p:nvPicPr>
          <p:cNvPr id="5124"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457200"/>
            <a:ext cx="4657631" cy="568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867400" y="457200"/>
            <a:ext cx="3336363" cy="584775"/>
          </a:xfrm>
          <a:prstGeom prst="rect">
            <a:avLst/>
          </a:prstGeom>
        </p:spPr>
        <p:txBody>
          <a:bodyPr wrap="none">
            <a:spAutoFit/>
          </a:bodyPr>
          <a:lstStyle/>
          <a:p>
            <a:r>
              <a:rPr lang="en-US" sz="3200" dirty="0">
                <a:solidFill>
                  <a:schemeClr val="bg1"/>
                </a:solidFill>
                <a:latin typeface="Garamond" panose="02020404030301010803" pitchFamily="18" charset="0"/>
              </a:rPr>
              <a:t>September 7, 1818</a:t>
            </a:r>
            <a:r>
              <a:rPr lang="en-US" dirty="0"/>
              <a:t>: </a:t>
            </a:r>
          </a:p>
        </p:txBody>
      </p:sp>
    </p:spTree>
    <p:extLst>
      <p:ext uri="{BB962C8B-B14F-4D97-AF65-F5344CB8AC3E}">
        <p14:creationId xmlns:p14="http://schemas.microsoft.com/office/powerpoint/2010/main" val="2124539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bg1"/>
                </a:solidFill>
                <a:latin typeface="Garamond" panose="02020404030301010803" pitchFamily="18" charset="0"/>
              </a:rPr>
              <a:t>September 7, 1818</a:t>
            </a:r>
            <a:endParaRPr lang="en-US" dirty="0">
              <a:solidFill>
                <a:schemeClr val="bg1"/>
              </a:solidFill>
              <a:latin typeface="Garamond" panose="02020404030301010803" pitchFamily="18" charset="0"/>
            </a:endParaRPr>
          </a:p>
        </p:txBody>
      </p:sp>
      <p:sp>
        <p:nvSpPr>
          <p:cNvPr id="3" name="Content Placeholder 2"/>
          <p:cNvSpPr>
            <a:spLocks noGrp="1"/>
          </p:cNvSpPr>
          <p:nvPr>
            <p:ph sz="half" idx="1"/>
          </p:nvPr>
        </p:nvSpPr>
        <p:spPr>
          <a:xfrm>
            <a:off x="4495800" y="1828800"/>
            <a:ext cx="3471277" cy="4051301"/>
          </a:xfrm>
        </p:spPr>
        <p:txBody>
          <a:bodyPr>
            <a:normAutofit/>
          </a:bodyPr>
          <a:lstStyle/>
          <a:p>
            <a:pPr marL="0" indent="0">
              <a:buNone/>
            </a:pPr>
            <a:r>
              <a:rPr lang="en-US" dirty="0" smtClean="0">
                <a:solidFill>
                  <a:schemeClr val="bg1"/>
                </a:solidFill>
                <a:latin typeface="Garamond" panose="02020404030301010803" pitchFamily="18" charset="0"/>
              </a:rPr>
              <a:t>Philippine and her four companions finally reach their destination!</a:t>
            </a:r>
          </a:p>
          <a:p>
            <a:pPr marL="0" indent="0">
              <a:buNone/>
            </a:pPr>
            <a:endParaRPr lang="en-US" dirty="0" smtClean="0">
              <a:solidFill>
                <a:schemeClr val="bg1"/>
              </a:solidFill>
              <a:latin typeface="Garamond" panose="02020404030301010803" pitchFamily="18" charset="0"/>
            </a:endParaRPr>
          </a:p>
          <a:p>
            <a:pPr marL="0" indent="0">
              <a:buNone/>
            </a:pPr>
            <a:r>
              <a:rPr lang="en-US" dirty="0" smtClean="0">
                <a:solidFill>
                  <a:schemeClr val="bg1"/>
                </a:solidFill>
                <a:latin typeface="Garamond" panose="02020404030301010803" pitchFamily="18" charset="0"/>
              </a:rPr>
              <a:t>“</a:t>
            </a:r>
            <a:r>
              <a:rPr lang="en-US" dirty="0">
                <a:solidFill>
                  <a:schemeClr val="bg1"/>
                </a:solidFill>
                <a:latin typeface="Garamond" panose="02020404030301010803" pitchFamily="18" charset="0"/>
              </a:rPr>
              <a:t>Divine Providence has brought us to the remotest village in the United States. It is situated on the Missouri, which is frequented only by those trading with the Indians who live not very far away from here, but I have not seen any little Indian girls since we came here.”   </a:t>
            </a:r>
          </a:p>
          <a:p>
            <a:pPr marL="0" indent="0">
              <a:buNone/>
            </a:pPr>
            <a:r>
              <a:rPr lang="en-US" sz="1100" dirty="0">
                <a:solidFill>
                  <a:schemeClr val="bg1"/>
                </a:solidFill>
                <a:latin typeface="Garamond" panose="02020404030301010803" pitchFamily="18" charset="0"/>
              </a:rPr>
              <a:t>—  Philippine Duchesne, RSCJ,  in a letter to Mother Barat</a:t>
            </a:r>
          </a:p>
          <a:p>
            <a:pPr marL="0" indent="0">
              <a:buNone/>
            </a:pPr>
            <a:endParaRPr lang="en-US" dirty="0">
              <a:solidFill>
                <a:schemeClr val="bg1"/>
              </a:solidFill>
              <a:latin typeface="Garamond" panose="02020404030301010803" pitchFamily="18" charset="0"/>
            </a:endParaRPr>
          </a:p>
        </p:txBody>
      </p:sp>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5617" y="1447800"/>
            <a:ext cx="368478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204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bg1"/>
                </a:solidFill>
                <a:latin typeface="Garamond" panose="02020404030301010803" pitchFamily="18" charset="0"/>
              </a:rPr>
              <a:t>September 8, 1818</a:t>
            </a:r>
            <a:endParaRPr lang="en-US" dirty="0">
              <a:solidFill>
                <a:schemeClr val="bg1"/>
              </a:solidFill>
              <a:latin typeface="Garamond" panose="02020404030301010803" pitchFamily="18" charset="0"/>
            </a:endParaRPr>
          </a:p>
        </p:txBody>
      </p:sp>
      <p:sp>
        <p:nvSpPr>
          <p:cNvPr id="4" name="Content Placeholder 3"/>
          <p:cNvSpPr>
            <a:spLocks noGrp="1"/>
          </p:cNvSpPr>
          <p:nvPr>
            <p:ph sz="half" idx="2"/>
          </p:nvPr>
        </p:nvSpPr>
        <p:spPr>
          <a:xfrm>
            <a:off x="685800" y="5486399"/>
            <a:ext cx="7696200" cy="1295401"/>
          </a:xfrm>
        </p:spPr>
        <p:txBody>
          <a:bodyPr>
            <a:normAutofit/>
          </a:bodyPr>
          <a:lstStyle/>
          <a:p>
            <a:pPr marL="0" indent="0" algn="ctr">
              <a:buNone/>
            </a:pPr>
            <a:r>
              <a:rPr lang="en-US" dirty="0" smtClean="0">
                <a:solidFill>
                  <a:schemeClr val="bg1"/>
                </a:solidFill>
                <a:latin typeface="Garamond" panose="02020404030301010803" pitchFamily="18" charset="0"/>
              </a:rPr>
              <a:t>Bishop </a:t>
            </a:r>
            <a:r>
              <a:rPr lang="en-US" dirty="0">
                <a:solidFill>
                  <a:schemeClr val="bg1"/>
                </a:solidFill>
                <a:latin typeface="Garamond" panose="02020404030301010803" pitchFamily="18" charset="0"/>
              </a:rPr>
              <a:t>DuBourg celebrates Mass in the “Duquette Mansion” then leaves for Portage des Sioux to install a new pastor there. </a:t>
            </a:r>
          </a:p>
          <a:p>
            <a:pPr marL="0" indent="0">
              <a:buNone/>
            </a:pPr>
            <a:endParaRPr lang="en-US" dirty="0">
              <a:solidFill>
                <a:schemeClr val="bg1"/>
              </a:solidFill>
              <a:latin typeface="Garamond" panose="02020404030301010803" pitchFamily="18" charset="0"/>
            </a:endParaRPr>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28800" y="1600200"/>
            <a:ext cx="5238750" cy="3724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2740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TM02455610[[fn=Autumn]]</Template>
  <TotalTime>1207</TotalTime>
  <Words>625</Words>
  <Application>Microsoft Office PowerPoint</Application>
  <PresentationFormat>On-screen Show (4:3)</PresentationFormat>
  <Paragraphs>44</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Autumn</vt:lpstr>
      <vt:lpstr>Arrival in  Frontier Town,  St. Charles</vt:lpstr>
      <vt:lpstr>Les Petites Cotes 1769</vt:lpstr>
      <vt:lpstr>San Carlos Borromeo 1791</vt:lpstr>
      <vt:lpstr>Daniel Boone Mid 1790’s</vt:lpstr>
      <vt:lpstr>Lewis &amp; Clark 1804</vt:lpstr>
      <vt:lpstr>September 7, 1818 </vt:lpstr>
      <vt:lpstr>PowerPoint Presentation</vt:lpstr>
      <vt:lpstr>September 7, 1818</vt:lpstr>
      <vt:lpstr>September 8, 1818</vt:lpstr>
      <vt:lpstr>September 12, 1818</vt:lpstr>
      <vt:lpstr>September 14, 1818</vt:lpstr>
      <vt:lpstr>September 20, 1818</vt:lpstr>
      <vt:lpstr>October 3, 1818</vt:lpstr>
      <vt:lpstr>PowerPoint Presentation</vt:lpstr>
      <vt:lpstr>Callan, Louise.  Philippine Duchesne:  Frontier Missionary of the Sacred Heart  Maryland:Newman, 1957,  Print.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39</cp:revision>
  <dcterms:created xsi:type="dcterms:W3CDTF">2018-04-16T14:18:19Z</dcterms:created>
  <dcterms:modified xsi:type="dcterms:W3CDTF">2018-05-09T13:57:15Z</dcterms:modified>
</cp:coreProperties>
</file>