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4" r:id="rId3"/>
    <p:sldId id="263" r:id="rId4"/>
    <p:sldId id="262" r:id="rId5"/>
    <p:sldId id="258" r:id="rId6"/>
    <p:sldId id="265" r:id="rId7"/>
    <p:sldId id="266" r:id="rId8"/>
    <p:sldId id="272" r:id="rId9"/>
    <p:sldId id="267" r:id="rId10"/>
    <p:sldId id="268" r:id="rId11"/>
    <p:sldId id="273" r:id="rId12"/>
    <p:sldId id="269" r:id="rId13"/>
    <p:sldId id="274" r:id="rId14"/>
    <p:sldId id="275" r:id="rId15"/>
    <p:sldId id="270" r:id="rId16"/>
    <p:sldId id="271" r:id="rId17"/>
    <p:sldId id="276" r:id="rId18"/>
    <p:sldId id="26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754790A4-33EF-43A7-BF7F-9DEAD8911244}" type="datetimeFigureOut">
              <a:rPr lang="en-US" smtClean="0"/>
              <a:t>3/25/2018</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A0B4B94E-707E-431A-8087-36008D7A4B72}"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54790A4-33EF-43A7-BF7F-9DEAD8911244}" type="datetimeFigureOut">
              <a:rPr lang="en-US" smtClean="0"/>
              <a:t>3/25/2018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0B4B94E-707E-431A-8087-36008D7A4B7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54790A4-33EF-43A7-BF7F-9DEAD8911244}" type="datetimeFigureOut">
              <a:rPr lang="en-US" smtClean="0"/>
              <a:t>3/25/2018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0B4B94E-707E-431A-8087-36008D7A4B7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54790A4-33EF-43A7-BF7F-9DEAD8911244}" type="datetimeFigureOut">
              <a:rPr lang="en-US" smtClean="0"/>
              <a:t>3/25/2018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0B4B94E-707E-431A-8087-36008D7A4B7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754790A4-33EF-43A7-BF7F-9DEAD8911244}" type="datetimeFigureOut">
              <a:rPr lang="en-US" smtClean="0"/>
              <a:t>3/25/2018</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A0B4B94E-707E-431A-8087-36008D7A4B72}"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54790A4-33EF-43A7-BF7F-9DEAD8911244}" type="datetimeFigureOut">
              <a:rPr lang="en-US" smtClean="0"/>
              <a:t>3/25/2018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A0B4B94E-707E-431A-8087-36008D7A4B72}"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54790A4-33EF-43A7-BF7F-9DEAD8911244}" type="datetimeFigureOut">
              <a:rPr lang="en-US" smtClean="0"/>
              <a:t>3/25/2018</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A0B4B94E-707E-431A-8087-36008D7A4B7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754790A4-33EF-43A7-BF7F-9DEAD8911244}" type="datetimeFigureOut">
              <a:rPr lang="en-US" smtClean="0"/>
              <a:t>3/25/2018</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A0B4B94E-707E-431A-8087-36008D7A4B72}"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54790A4-33EF-43A7-BF7F-9DEAD8911244}" type="datetimeFigureOut">
              <a:rPr lang="en-US" smtClean="0"/>
              <a:t>3/25/2018</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A0B4B94E-707E-431A-8087-36008D7A4B7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754790A4-33EF-43A7-BF7F-9DEAD8911244}" type="datetimeFigureOut">
              <a:rPr lang="en-US" smtClean="0"/>
              <a:t>3/25/2018</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A0B4B94E-707E-431A-8087-36008D7A4B72}"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754790A4-33EF-43A7-BF7F-9DEAD8911244}" type="datetimeFigureOut">
              <a:rPr lang="en-US" smtClean="0"/>
              <a:t>3/25/2018</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A0B4B94E-707E-431A-8087-36008D7A4B72}"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754790A4-33EF-43A7-BF7F-9DEAD8911244}" type="datetimeFigureOut">
              <a:rPr lang="en-US" smtClean="0"/>
              <a:t>3/25/2018</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A0B4B94E-707E-431A-8087-36008D7A4B72}" type="slidenum">
              <a:rPr lang="en-US" smtClean="0"/>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solidFill>
                  <a:schemeClr val="bg1"/>
                </a:solidFill>
              </a:rPr>
              <a:t>Pioneer Philippine Lands </a:t>
            </a:r>
            <a:br>
              <a:rPr lang="en-US" dirty="0" smtClean="0">
                <a:solidFill>
                  <a:schemeClr val="bg1"/>
                </a:solidFill>
              </a:rPr>
            </a:br>
            <a:r>
              <a:rPr lang="en-US" dirty="0" smtClean="0">
                <a:solidFill>
                  <a:schemeClr val="bg1"/>
                </a:solidFill>
              </a:rPr>
              <a:t>in Saint Louis</a:t>
            </a:r>
            <a:endParaRPr lang="en-US" dirty="0">
              <a:solidFill>
                <a:schemeClr val="bg1"/>
              </a:solidFill>
            </a:endParaRPr>
          </a:p>
        </p:txBody>
      </p:sp>
      <p:sp>
        <p:nvSpPr>
          <p:cNvPr id="3" name="Subtitle 2"/>
          <p:cNvSpPr>
            <a:spLocks noGrp="1"/>
          </p:cNvSpPr>
          <p:nvPr>
            <p:ph type="subTitle" idx="1"/>
          </p:nvPr>
        </p:nvSpPr>
        <p:spPr>
          <a:xfrm>
            <a:off x="685800" y="2819400"/>
            <a:ext cx="8008034" cy="1752600"/>
          </a:xfrm>
        </p:spPr>
        <p:txBody>
          <a:bodyPr/>
          <a:lstStyle/>
          <a:p>
            <a:endParaRPr lang="en-US" dirty="0" smtClean="0">
              <a:latin typeface="Lucida Sans" panose="020B0602030504020204" pitchFamily="34" charset="0"/>
            </a:endParaRPr>
          </a:p>
          <a:p>
            <a:endParaRPr lang="en-US" dirty="0" smtClean="0">
              <a:latin typeface="Lucida Sans" panose="020B0602030504020204" pitchFamily="34" charset="0"/>
            </a:endParaRPr>
          </a:p>
          <a:p>
            <a:pPr algn="ctr"/>
            <a:r>
              <a:rPr lang="en-US" dirty="0" smtClean="0">
                <a:solidFill>
                  <a:schemeClr val="bg1"/>
                </a:solidFill>
                <a:latin typeface="Lucida Sans" panose="020B0602030504020204" pitchFamily="34" charset="0"/>
              </a:rPr>
              <a:t>August 22 to September 1, 1818</a:t>
            </a:r>
            <a:endParaRPr lang="en-US" dirty="0">
              <a:solidFill>
                <a:schemeClr val="bg1"/>
              </a:solidFill>
              <a:latin typeface="Lucida Sans" panose="020B0602030504020204" pitchFamily="34" charset="0"/>
            </a:endParaRPr>
          </a:p>
        </p:txBody>
      </p:sp>
    </p:spTree>
    <p:extLst>
      <p:ext uri="{BB962C8B-B14F-4D97-AF65-F5344CB8AC3E}">
        <p14:creationId xmlns:p14="http://schemas.microsoft.com/office/powerpoint/2010/main" val="2842108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Lucida Sans" panose="020B0602030504020204" pitchFamily="34" charset="0"/>
              </a:rPr>
              <a:t>General Bernard Pratte</a:t>
            </a:r>
            <a:endParaRPr lang="en-US" sz="3600" dirty="0">
              <a:solidFill>
                <a:schemeClr val="bg1"/>
              </a:solidFill>
              <a:latin typeface="Lucida Sans" panose="020B0602030504020204" pitchFamily="34" charset="0"/>
            </a:endParaRPr>
          </a:p>
        </p:txBody>
      </p:sp>
      <p:sp>
        <p:nvSpPr>
          <p:cNvPr id="4" name="Content Placeholder 3"/>
          <p:cNvSpPr>
            <a:spLocks noGrp="1"/>
          </p:cNvSpPr>
          <p:nvPr>
            <p:ph sz="half" idx="2"/>
          </p:nvPr>
        </p:nvSpPr>
        <p:spPr>
          <a:xfrm>
            <a:off x="457200" y="5410200"/>
            <a:ext cx="8229600" cy="1143000"/>
          </a:xfrm>
        </p:spPr>
        <p:txBody>
          <a:bodyPr>
            <a:normAutofit fontScale="85000" lnSpcReduction="20000"/>
          </a:bodyPr>
          <a:lstStyle/>
          <a:p>
            <a:pPr marL="0" indent="0">
              <a:buNone/>
            </a:pPr>
            <a:r>
              <a:rPr lang="en-US" sz="1600" dirty="0">
                <a:solidFill>
                  <a:schemeClr val="bg1"/>
                </a:solidFill>
                <a:latin typeface="Lucida Sans" panose="020B0602030504020204" pitchFamily="34" charset="0"/>
              </a:rPr>
              <a:t>General Bernard Pratte and his wife gave hospitality to these first nuns who ever crossed a threshold in St. Louis.  Their home stood at the corner of Main and Market Streets, a French colonial structure of the best frontier type, built of upright posts set on a stone foundation, two stories high, with a gallery extending around the four sides.  There was the usual detached kitchen to the rear, and a roomy garden and orchard were neatly fenced in.  Bernard Pratte and his wife had lived there since 1797. </a:t>
            </a:r>
          </a:p>
        </p:txBody>
      </p:sp>
      <p:pic>
        <p:nvPicPr>
          <p:cNvPr id="205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554595"/>
            <a:ext cx="6096000" cy="3703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7695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Lucida Sans" panose="020B0602030504020204" pitchFamily="34" charset="0"/>
              </a:rPr>
              <a:t>St. Louis Hospitality</a:t>
            </a:r>
            <a:endParaRPr lang="en-US" sz="3600" dirty="0">
              <a:solidFill>
                <a:schemeClr val="bg1"/>
              </a:solidFill>
              <a:latin typeface="Lucida Sans" panose="020B0602030504020204" pitchFamily="34" charset="0"/>
            </a:endParaRPr>
          </a:p>
        </p:txBody>
      </p:sp>
      <p:sp>
        <p:nvSpPr>
          <p:cNvPr id="3" name="Content Placeholder 2"/>
          <p:cNvSpPr>
            <a:spLocks noGrp="1"/>
          </p:cNvSpPr>
          <p:nvPr>
            <p:ph idx="1"/>
          </p:nvPr>
        </p:nvSpPr>
        <p:spPr/>
        <p:txBody>
          <a:bodyPr>
            <a:normAutofit/>
          </a:bodyPr>
          <a:lstStyle/>
          <a:p>
            <a:pPr marL="0" indent="0">
              <a:buNone/>
            </a:pPr>
            <a:r>
              <a:rPr lang="en-US" sz="2000" dirty="0">
                <a:solidFill>
                  <a:schemeClr val="bg1"/>
                </a:solidFill>
                <a:latin typeface="Lucida Sans" panose="020B0602030504020204" pitchFamily="34" charset="0"/>
              </a:rPr>
              <a:t>So Mother Duchesne and her companions were welcomed to the newly renovated home, and there they remained for three weeks in the midst of kindness and consideration that rivaled even the charity of the </a:t>
            </a:r>
            <a:r>
              <a:rPr lang="en-US" sz="2000" dirty="0" err="1">
                <a:solidFill>
                  <a:schemeClr val="bg1"/>
                </a:solidFill>
                <a:latin typeface="Lucida Sans" panose="020B0602030504020204" pitchFamily="34" charset="0"/>
              </a:rPr>
              <a:t>Ursulines</a:t>
            </a:r>
            <a:r>
              <a:rPr lang="en-US" sz="2000" dirty="0">
                <a:solidFill>
                  <a:schemeClr val="bg1"/>
                </a:solidFill>
                <a:latin typeface="Lucida Sans" panose="020B0602030504020204" pitchFamily="34" charset="0"/>
              </a:rPr>
              <a:t>.  </a:t>
            </a:r>
            <a:endParaRPr lang="en-US" sz="2000" dirty="0" smtClean="0">
              <a:solidFill>
                <a:schemeClr val="bg1"/>
              </a:solidFill>
              <a:latin typeface="Lucida Sans" panose="020B0602030504020204" pitchFamily="34" charset="0"/>
            </a:endParaRPr>
          </a:p>
          <a:p>
            <a:pPr marL="0" indent="0">
              <a:buNone/>
            </a:pPr>
            <a:endParaRPr lang="en-US" sz="2000" dirty="0">
              <a:solidFill>
                <a:schemeClr val="bg1"/>
              </a:solidFill>
              <a:latin typeface="Lucida Sans" panose="020B0602030504020204" pitchFamily="34" charset="0"/>
            </a:endParaRPr>
          </a:p>
          <a:p>
            <a:pPr marL="0" indent="0">
              <a:buNone/>
            </a:pPr>
            <a:r>
              <a:rPr lang="en-US" sz="2000" dirty="0" smtClean="0">
                <a:solidFill>
                  <a:schemeClr val="bg1"/>
                </a:solidFill>
                <a:latin typeface="Lucida Sans" panose="020B0602030504020204" pitchFamily="34" charset="0"/>
              </a:rPr>
              <a:t>The </a:t>
            </a:r>
            <a:r>
              <a:rPr lang="en-US" sz="2000" dirty="0" err="1">
                <a:solidFill>
                  <a:schemeClr val="bg1"/>
                </a:solidFill>
                <a:latin typeface="Lucida Sans" panose="020B0602030504020204" pitchFamily="34" charset="0"/>
              </a:rPr>
              <a:t>Prattes</a:t>
            </a:r>
            <a:r>
              <a:rPr lang="en-US" sz="2000" dirty="0">
                <a:solidFill>
                  <a:schemeClr val="bg1"/>
                </a:solidFill>
                <a:latin typeface="Lucida Sans" panose="020B0602030504020204" pitchFamily="34" charset="0"/>
              </a:rPr>
              <a:t> were a happy French Catholic family, presided over by a charming Creole mother, who had been Emilie </a:t>
            </a:r>
            <a:r>
              <a:rPr lang="en-US" sz="2000" dirty="0" err="1">
                <a:solidFill>
                  <a:schemeClr val="bg1"/>
                </a:solidFill>
                <a:latin typeface="Lucida Sans" panose="020B0602030504020204" pitchFamily="34" charset="0"/>
              </a:rPr>
              <a:t>Labbadie</a:t>
            </a:r>
            <a:r>
              <a:rPr lang="en-US" sz="2000" dirty="0">
                <a:solidFill>
                  <a:schemeClr val="bg1"/>
                </a:solidFill>
                <a:latin typeface="Lucida Sans" panose="020B0602030504020204" pitchFamily="34" charset="0"/>
              </a:rPr>
              <a:t>, and including two sons and five daughters.  </a:t>
            </a:r>
            <a:endParaRPr lang="en-US" sz="2000" dirty="0" smtClean="0">
              <a:solidFill>
                <a:schemeClr val="bg1"/>
              </a:solidFill>
              <a:latin typeface="Lucida Sans" panose="020B0602030504020204" pitchFamily="34" charset="0"/>
            </a:endParaRPr>
          </a:p>
          <a:p>
            <a:pPr marL="0" indent="0">
              <a:buNone/>
            </a:pPr>
            <a:endParaRPr lang="en-US" sz="2000" dirty="0">
              <a:solidFill>
                <a:schemeClr val="bg1"/>
              </a:solidFill>
              <a:latin typeface="Lucida Sans" panose="020B0602030504020204" pitchFamily="34" charset="0"/>
            </a:endParaRPr>
          </a:p>
          <a:p>
            <a:pPr marL="0" indent="0">
              <a:buNone/>
            </a:pPr>
            <a:r>
              <a:rPr lang="en-US" sz="2000" dirty="0" smtClean="0">
                <a:solidFill>
                  <a:schemeClr val="bg1"/>
                </a:solidFill>
                <a:latin typeface="Lucida Sans" panose="020B0602030504020204" pitchFamily="34" charset="0"/>
              </a:rPr>
              <a:t>They </a:t>
            </a:r>
            <a:r>
              <a:rPr lang="en-US" sz="2000" dirty="0">
                <a:solidFill>
                  <a:schemeClr val="bg1"/>
                </a:solidFill>
                <a:latin typeface="Lucida Sans" panose="020B0602030504020204" pitchFamily="34" charset="0"/>
              </a:rPr>
              <a:t>were related to “almost everybody in town,” as their maternal grandmother was </a:t>
            </a:r>
            <a:r>
              <a:rPr lang="en-US" sz="2000" dirty="0" err="1">
                <a:solidFill>
                  <a:schemeClr val="bg1"/>
                </a:solidFill>
                <a:latin typeface="Lucida Sans" panose="020B0602030504020204" pitchFamily="34" charset="0"/>
              </a:rPr>
              <a:t>Pelagie</a:t>
            </a:r>
            <a:r>
              <a:rPr lang="en-US" sz="2000" dirty="0">
                <a:solidFill>
                  <a:schemeClr val="bg1"/>
                </a:solidFill>
                <a:latin typeface="Lucida Sans" panose="020B0602030504020204" pitchFamily="34" charset="0"/>
              </a:rPr>
              <a:t> Chouteau, sister of the co-founder of St. Louis, and intermarriage had been frequent among the best Creole group in town.</a:t>
            </a:r>
          </a:p>
        </p:txBody>
      </p:sp>
    </p:spTree>
    <p:extLst>
      <p:ext uri="{BB962C8B-B14F-4D97-AF65-F5344CB8AC3E}">
        <p14:creationId xmlns:p14="http://schemas.microsoft.com/office/powerpoint/2010/main" val="3350770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bg1"/>
                </a:solidFill>
                <a:latin typeface="Lucida Sans" panose="020B0602030504020204" pitchFamily="34" charset="0"/>
              </a:rPr>
              <a:t>August 22, 1818</a:t>
            </a:r>
          </a:p>
        </p:txBody>
      </p:sp>
      <p:sp>
        <p:nvSpPr>
          <p:cNvPr id="4" name="Content Placeholder 3"/>
          <p:cNvSpPr>
            <a:spLocks noGrp="1"/>
          </p:cNvSpPr>
          <p:nvPr>
            <p:ph sz="half" idx="2"/>
          </p:nvPr>
        </p:nvSpPr>
        <p:spPr>
          <a:xfrm>
            <a:off x="4267200" y="1645920"/>
            <a:ext cx="4419600" cy="4831080"/>
          </a:xfrm>
        </p:spPr>
        <p:txBody>
          <a:bodyPr>
            <a:normAutofit fontScale="92500" lnSpcReduction="20000"/>
          </a:bodyPr>
          <a:lstStyle/>
          <a:p>
            <a:pPr marL="0" indent="0">
              <a:buNone/>
            </a:pPr>
            <a:r>
              <a:rPr lang="en-US" sz="1600" dirty="0" smtClean="0">
                <a:solidFill>
                  <a:schemeClr val="bg1"/>
                </a:solidFill>
                <a:latin typeface="Lucida Sans" panose="020B0602030504020204" pitchFamily="34" charset="0"/>
              </a:rPr>
              <a:t>Mother </a:t>
            </a:r>
            <a:r>
              <a:rPr lang="en-US" sz="1600" dirty="0">
                <a:solidFill>
                  <a:schemeClr val="bg1"/>
                </a:solidFill>
                <a:latin typeface="Lucida Sans" panose="020B0602030504020204" pitchFamily="34" charset="0"/>
              </a:rPr>
              <a:t>Duchesne </a:t>
            </a:r>
            <a:r>
              <a:rPr lang="en-US" sz="1600" dirty="0" smtClean="0">
                <a:solidFill>
                  <a:schemeClr val="bg1"/>
                </a:solidFill>
                <a:latin typeface="Lucida Sans" panose="020B0602030504020204" pitchFamily="34" charset="0"/>
              </a:rPr>
              <a:t>writing </a:t>
            </a:r>
            <a:r>
              <a:rPr lang="en-US" sz="1600" dirty="0">
                <a:solidFill>
                  <a:schemeClr val="bg1"/>
                </a:solidFill>
                <a:latin typeface="Lucida Sans" panose="020B0602030504020204" pitchFamily="34" charset="0"/>
              </a:rPr>
              <a:t>to her Superior General on the night of August </a:t>
            </a:r>
            <a:r>
              <a:rPr lang="en-US" sz="1600" dirty="0" smtClean="0">
                <a:solidFill>
                  <a:schemeClr val="bg1"/>
                </a:solidFill>
                <a:latin typeface="Lucida Sans" panose="020B0602030504020204" pitchFamily="34" charset="0"/>
              </a:rPr>
              <a:t>22:</a:t>
            </a:r>
          </a:p>
          <a:p>
            <a:pPr marL="0" indent="0">
              <a:buNone/>
            </a:pPr>
            <a:endParaRPr lang="en-US" sz="1600" dirty="0">
              <a:solidFill>
                <a:schemeClr val="bg1"/>
              </a:solidFill>
              <a:latin typeface="Lucida Sans" panose="020B0602030504020204" pitchFamily="34" charset="0"/>
            </a:endParaRPr>
          </a:p>
          <a:p>
            <a:pPr marL="0" indent="0">
              <a:buNone/>
            </a:pPr>
            <a:r>
              <a:rPr lang="en-US" sz="1600" dirty="0" smtClean="0">
                <a:solidFill>
                  <a:schemeClr val="bg1"/>
                </a:solidFill>
                <a:latin typeface="Lucida Sans" panose="020B0602030504020204" pitchFamily="34" charset="0"/>
              </a:rPr>
              <a:t>“We </a:t>
            </a:r>
            <a:r>
              <a:rPr lang="en-US" sz="1600" dirty="0">
                <a:solidFill>
                  <a:schemeClr val="bg1"/>
                </a:solidFill>
                <a:latin typeface="Lucida Sans" panose="020B0602030504020204" pitchFamily="34" charset="0"/>
              </a:rPr>
              <a:t>had our hearts set on St. Louis, and it turns out to be another camping place.  We are lodged in a comfortable home, where we are getting acquainted with the children who will be the first pupils in our boarding school.  In a week we shall leave for St. Charles, where we are to begin our work in a rented house</a:t>
            </a:r>
            <a:r>
              <a:rPr lang="en-US" sz="1600" dirty="0" smtClean="0">
                <a:solidFill>
                  <a:schemeClr val="bg1"/>
                </a:solidFill>
                <a:latin typeface="Lucida Sans" panose="020B0602030504020204" pitchFamily="34" charset="0"/>
              </a:rPr>
              <a:t>.”</a:t>
            </a:r>
          </a:p>
          <a:p>
            <a:pPr marL="0" indent="0">
              <a:buNone/>
            </a:pPr>
            <a:endParaRPr lang="en-US" sz="1600" dirty="0">
              <a:solidFill>
                <a:schemeClr val="bg1"/>
              </a:solidFill>
              <a:latin typeface="Lucida Sans" panose="020B0602030504020204" pitchFamily="34" charset="0"/>
            </a:endParaRPr>
          </a:p>
          <a:p>
            <a:pPr marL="0" indent="0">
              <a:buNone/>
            </a:pPr>
            <a:r>
              <a:rPr lang="en-US" sz="1600" dirty="0" smtClean="0">
                <a:solidFill>
                  <a:schemeClr val="bg1"/>
                </a:solidFill>
                <a:latin typeface="Lucida Sans" panose="020B0602030504020204" pitchFamily="34" charset="0"/>
              </a:rPr>
              <a:t>Bishop DuBourg “regrets </a:t>
            </a:r>
            <a:r>
              <a:rPr lang="en-US" sz="1600" dirty="0">
                <a:solidFill>
                  <a:schemeClr val="bg1"/>
                </a:solidFill>
                <a:latin typeface="Lucida Sans" panose="020B0602030504020204" pitchFamily="34" charset="0"/>
              </a:rPr>
              <a:t>that he cannot keep us in St. Louis, but there is not a single room for rent in the town.  He puts before us the great advantages St. Charles possesses.  He thinks it will become one of the most important cities of North American, as it is situated on the Missouri River, along which the population is growing daily and which is about to give its name to a new state of the Union.  No day passes without the arrival of four or five families with their belongings, who come to settle in a country which is making astonishing progress.”</a:t>
            </a:r>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3360821" cy="509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821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Lucida Sans" panose="020B0602030504020204" pitchFamily="34" charset="0"/>
              </a:rPr>
              <a:t>Obedience</a:t>
            </a:r>
            <a:endParaRPr lang="en-US" sz="3600" dirty="0">
              <a:solidFill>
                <a:schemeClr val="bg1"/>
              </a:solidFill>
              <a:latin typeface="Lucida Sans" panose="020B0602030504020204" pitchFamily="34" charset="0"/>
            </a:endParaRPr>
          </a:p>
        </p:txBody>
      </p:sp>
      <p:sp>
        <p:nvSpPr>
          <p:cNvPr id="3" name="Content Placeholder 2"/>
          <p:cNvSpPr>
            <a:spLocks noGrp="1"/>
          </p:cNvSpPr>
          <p:nvPr>
            <p:ph sz="half" idx="1"/>
          </p:nvPr>
        </p:nvSpPr>
        <p:spPr>
          <a:xfrm>
            <a:off x="457200" y="1524000"/>
            <a:ext cx="4876800" cy="5181600"/>
          </a:xfrm>
        </p:spPr>
        <p:txBody>
          <a:bodyPr>
            <a:normAutofit/>
          </a:bodyPr>
          <a:lstStyle/>
          <a:p>
            <a:pPr marL="0" indent="0">
              <a:buNone/>
            </a:pPr>
            <a:r>
              <a:rPr lang="en-US" sz="1600" dirty="0">
                <a:solidFill>
                  <a:schemeClr val="bg1"/>
                </a:solidFill>
                <a:latin typeface="Lucida Sans" panose="020B0602030504020204" pitchFamily="34" charset="0"/>
              </a:rPr>
              <a:t>St. Charles had been decided on, long before the nuns reached St. Louis, and after their arrival the Bishop gave no serious consideration to any alternative.  </a:t>
            </a:r>
            <a:endParaRPr lang="en-US" sz="1600" dirty="0" smtClean="0">
              <a:solidFill>
                <a:schemeClr val="bg1"/>
              </a:solidFill>
              <a:latin typeface="Lucida Sans" panose="020B0602030504020204" pitchFamily="34" charset="0"/>
            </a:endParaRPr>
          </a:p>
          <a:p>
            <a:pPr marL="0" indent="0">
              <a:buNone/>
            </a:pPr>
            <a:endParaRPr lang="en-US" sz="1600" dirty="0">
              <a:solidFill>
                <a:schemeClr val="bg1"/>
              </a:solidFill>
              <a:latin typeface="Lucida Sans" panose="020B0602030504020204" pitchFamily="34" charset="0"/>
            </a:endParaRPr>
          </a:p>
          <a:p>
            <a:pPr marL="0" indent="0">
              <a:buNone/>
            </a:pPr>
            <a:r>
              <a:rPr lang="en-US" sz="1600" dirty="0" smtClean="0">
                <a:solidFill>
                  <a:schemeClr val="bg1"/>
                </a:solidFill>
                <a:latin typeface="Lucida Sans" panose="020B0602030504020204" pitchFamily="34" charset="0"/>
              </a:rPr>
              <a:t>He </a:t>
            </a:r>
            <a:r>
              <a:rPr lang="en-US" sz="1600" dirty="0">
                <a:solidFill>
                  <a:schemeClr val="bg1"/>
                </a:solidFill>
                <a:latin typeface="Lucida Sans" panose="020B0602030504020204" pitchFamily="34" charset="0"/>
              </a:rPr>
              <a:t>listened to the arguments, suggestions, and generous offers of General Pratte, who doubted the wisdom of placing the nuns in an outlying district and was willing to put at their disposal a house in St. Louis.  </a:t>
            </a:r>
            <a:endParaRPr lang="en-US" sz="1600" dirty="0" smtClean="0">
              <a:solidFill>
                <a:schemeClr val="bg1"/>
              </a:solidFill>
              <a:latin typeface="Lucida Sans" panose="020B0602030504020204" pitchFamily="34" charset="0"/>
            </a:endParaRPr>
          </a:p>
          <a:p>
            <a:pPr marL="0" indent="0">
              <a:buNone/>
            </a:pPr>
            <a:endParaRPr lang="en-US" sz="1600" dirty="0">
              <a:solidFill>
                <a:schemeClr val="bg1"/>
              </a:solidFill>
              <a:latin typeface="Lucida Sans" panose="020B0602030504020204" pitchFamily="34" charset="0"/>
            </a:endParaRPr>
          </a:p>
          <a:p>
            <a:pPr marL="0" indent="0">
              <a:buNone/>
            </a:pPr>
            <a:r>
              <a:rPr lang="en-US" sz="1600" dirty="0" smtClean="0">
                <a:solidFill>
                  <a:schemeClr val="bg1"/>
                </a:solidFill>
                <a:latin typeface="Lucida Sans" panose="020B0602030504020204" pitchFamily="34" charset="0"/>
              </a:rPr>
              <a:t>He </a:t>
            </a:r>
            <a:r>
              <a:rPr lang="en-US" sz="1600" dirty="0">
                <a:solidFill>
                  <a:schemeClr val="bg1"/>
                </a:solidFill>
                <a:latin typeface="Lucida Sans" panose="020B0602030504020204" pitchFamily="34" charset="0"/>
              </a:rPr>
              <a:t>admitted the need for an educational institution in the town and the desire which many prominent Catholics had expressed with regard to the Religious of the Sacred Heart.  </a:t>
            </a:r>
            <a:endParaRPr lang="en-US" sz="1600" dirty="0" smtClean="0">
              <a:solidFill>
                <a:schemeClr val="bg1"/>
              </a:solidFill>
              <a:latin typeface="Lucida Sans" panose="020B0602030504020204" pitchFamily="34" charset="0"/>
            </a:endParaRPr>
          </a:p>
          <a:p>
            <a:pPr marL="0" indent="0">
              <a:buNone/>
            </a:pPr>
            <a:endParaRPr lang="en-US" sz="1600" dirty="0">
              <a:solidFill>
                <a:schemeClr val="bg1"/>
              </a:solidFill>
              <a:latin typeface="Lucida Sans" panose="020B0602030504020204" pitchFamily="34" charset="0"/>
            </a:endParaRPr>
          </a:p>
          <a:p>
            <a:pPr marL="0" indent="0">
              <a:buNone/>
            </a:pPr>
            <a:r>
              <a:rPr lang="en-US" sz="1600" dirty="0" smtClean="0">
                <a:solidFill>
                  <a:schemeClr val="bg1"/>
                </a:solidFill>
                <a:latin typeface="Lucida Sans" panose="020B0602030504020204" pitchFamily="34" charset="0"/>
              </a:rPr>
              <a:t>Yet </a:t>
            </a:r>
            <a:r>
              <a:rPr lang="en-US" sz="1600" dirty="0">
                <a:solidFill>
                  <a:schemeClr val="bg1"/>
                </a:solidFill>
                <a:latin typeface="Lucida Sans" panose="020B0602030504020204" pitchFamily="34" charset="0"/>
              </a:rPr>
              <a:t>he held to his first decision, and Mother Duchesne knew that soon she would have to say goodbye to St. </a:t>
            </a:r>
            <a:r>
              <a:rPr lang="en-US" sz="1600" dirty="0" smtClean="0">
                <a:solidFill>
                  <a:schemeClr val="bg1"/>
                </a:solidFill>
                <a:latin typeface="Lucida Sans" panose="020B0602030504020204" pitchFamily="34" charset="0"/>
              </a:rPr>
              <a:t>Louis.</a:t>
            </a:r>
            <a:endParaRPr lang="en-US" sz="1600" dirty="0">
              <a:solidFill>
                <a:schemeClr val="bg1"/>
              </a:solidFill>
              <a:latin typeface="Lucida Sans" panose="020B0602030504020204" pitchFamily="34" charset="0"/>
            </a:endParaRPr>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35951" y="1646238"/>
            <a:ext cx="2998449"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90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Lucida Sans" panose="020B0602030504020204" pitchFamily="34" charset="0"/>
              </a:rPr>
              <a:t>Future Students</a:t>
            </a:r>
            <a:endParaRPr lang="en-US" sz="3600" dirty="0">
              <a:solidFill>
                <a:schemeClr val="bg1"/>
              </a:solidFill>
              <a:latin typeface="Lucida Sans" panose="020B0602030504020204" pitchFamily="34" charset="0"/>
            </a:endParaRPr>
          </a:p>
        </p:txBody>
      </p:sp>
      <p:sp>
        <p:nvSpPr>
          <p:cNvPr id="4" name="Content Placeholder 3"/>
          <p:cNvSpPr>
            <a:spLocks noGrp="1"/>
          </p:cNvSpPr>
          <p:nvPr>
            <p:ph sz="half" idx="2"/>
          </p:nvPr>
        </p:nvSpPr>
        <p:spPr>
          <a:xfrm>
            <a:off x="2286000" y="1645920"/>
            <a:ext cx="6400800" cy="4678680"/>
          </a:xfrm>
        </p:spPr>
        <p:txBody>
          <a:bodyPr>
            <a:normAutofit lnSpcReduction="10000"/>
          </a:bodyPr>
          <a:lstStyle/>
          <a:p>
            <a:pPr marL="0" indent="0">
              <a:buNone/>
            </a:pPr>
            <a:r>
              <a:rPr lang="en-US" sz="1600" dirty="0">
                <a:solidFill>
                  <a:schemeClr val="bg1"/>
                </a:solidFill>
                <a:latin typeface="Lucida Sans" panose="020B0602030504020204" pitchFamily="34" charset="0"/>
              </a:rPr>
              <a:t>Mr. Pratte </a:t>
            </a:r>
            <a:r>
              <a:rPr lang="en-US" sz="1600" dirty="0" smtClean="0">
                <a:solidFill>
                  <a:schemeClr val="bg1"/>
                </a:solidFill>
                <a:latin typeface="Lucida Sans" panose="020B0602030504020204" pitchFamily="34" charset="0"/>
              </a:rPr>
              <a:t>is </a:t>
            </a:r>
            <a:r>
              <a:rPr lang="en-US" sz="1600" dirty="0">
                <a:solidFill>
                  <a:schemeClr val="bg1"/>
                </a:solidFill>
                <a:latin typeface="Lucida Sans" panose="020B0602030504020204" pitchFamily="34" charset="0"/>
              </a:rPr>
              <a:t>going to entrust to us his five daughters in succession. </a:t>
            </a:r>
            <a:r>
              <a:rPr lang="en-US" sz="1600" dirty="0" smtClean="0">
                <a:solidFill>
                  <a:schemeClr val="bg1"/>
                </a:solidFill>
                <a:latin typeface="Lucida Sans" panose="020B0602030504020204" pitchFamily="34" charset="0"/>
              </a:rPr>
              <a:t> </a:t>
            </a:r>
          </a:p>
          <a:p>
            <a:pPr marL="0" indent="0">
              <a:buNone/>
            </a:pPr>
            <a:endParaRPr lang="en-US" sz="1600" dirty="0" smtClean="0">
              <a:solidFill>
                <a:schemeClr val="bg1"/>
              </a:solidFill>
              <a:latin typeface="Lucida Sans" panose="020B0602030504020204" pitchFamily="34" charset="0"/>
            </a:endParaRPr>
          </a:p>
          <a:p>
            <a:pPr marL="0" indent="0">
              <a:buNone/>
            </a:pPr>
            <a:r>
              <a:rPr lang="en-US" sz="1600" dirty="0" smtClean="0">
                <a:solidFill>
                  <a:schemeClr val="bg1"/>
                </a:solidFill>
                <a:latin typeface="Lucida Sans" panose="020B0602030504020204" pitchFamily="34" charset="0"/>
              </a:rPr>
              <a:t>His </a:t>
            </a:r>
            <a:r>
              <a:rPr lang="en-US" sz="1600" dirty="0">
                <a:solidFill>
                  <a:schemeClr val="bg1"/>
                </a:solidFill>
                <a:latin typeface="Lucida Sans" panose="020B0602030504020204" pitchFamily="34" charset="0"/>
              </a:rPr>
              <a:t>wife is the most highly esteemed person in the city.  Her five little girls, though dreadfully spoiled, have taken such a fancy to us that they want to come to our school, wherever it may be.  </a:t>
            </a:r>
            <a:endParaRPr lang="en-US" sz="1600" dirty="0" smtClean="0">
              <a:solidFill>
                <a:schemeClr val="bg1"/>
              </a:solidFill>
              <a:latin typeface="Lucida Sans" panose="020B0602030504020204" pitchFamily="34" charset="0"/>
            </a:endParaRPr>
          </a:p>
          <a:p>
            <a:pPr marL="0" indent="0">
              <a:buNone/>
            </a:pPr>
            <a:endParaRPr lang="en-US" sz="1600" dirty="0">
              <a:solidFill>
                <a:schemeClr val="bg1"/>
              </a:solidFill>
              <a:latin typeface="Lucida Sans" panose="020B0602030504020204" pitchFamily="34" charset="0"/>
            </a:endParaRPr>
          </a:p>
          <a:p>
            <a:pPr marL="0" indent="0">
              <a:buNone/>
            </a:pPr>
            <a:r>
              <a:rPr lang="en-US" sz="1600" dirty="0" smtClean="0">
                <a:solidFill>
                  <a:schemeClr val="bg1"/>
                </a:solidFill>
                <a:latin typeface="Lucida Sans" panose="020B0602030504020204" pitchFamily="34" charset="0"/>
              </a:rPr>
              <a:t>In </a:t>
            </a:r>
            <a:r>
              <a:rPr lang="en-US" sz="1600" dirty="0">
                <a:solidFill>
                  <a:schemeClr val="bg1"/>
                </a:solidFill>
                <a:latin typeface="Lucida Sans" panose="020B0602030504020204" pitchFamily="34" charset="0"/>
              </a:rPr>
              <a:t>season and out of season Celeste torments her parents at least four or five times a day to send her to school sooner than they planned. </a:t>
            </a:r>
            <a:endParaRPr lang="en-US" sz="1600" dirty="0" smtClean="0">
              <a:solidFill>
                <a:schemeClr val="bg1"/>
              </a:solidFill>
              <a:latin typeface="Lucida Sans" panose="020B0602030504020204" pitchFamily="34" charset="0"/>
            </a:endParaRPr>
          </a:p>
          <a:p>
            <a:pPr marL="0" indent="0">
              <a:buNone/>
            </a:pPr>
            <a:endParaRPr lang="en-US" sz="1600" dirty="0">
              <a:solidFill>
                <a:schemeClr val="bg1"/>
              </a:solidFill>
              <a:latin typeface="Lucida Sans" panose="020B0602030504020204" pitchFamily="34" charset="0"/>
            </a:endParaRPr>
          </a:p>
          <a:p>
            <a:pPr marL="0" indent="0">
              <a:buNone/>
            </a:pPr>
            <a:r>
              <a:rPr lang="en-US" sz="1600" dirty="0" smtClean="0">
                <a:solidFill>
                  <a:schemeClr val="bg1"/>
                </a:solidFill>
                <a:latin typeface="Lucida Sans" panose="020B0602030504020204" pitchFamily="34" charset="0"/>
              </a:rPr>
              <a:t>A </a:t>
            </a:r>
            <a:r>
              <a:rPr lang="en-US" sz="1600" dirty="0">
                <a:solidFill>
                  <a:schemeClr val="bg1"/>
                </a:solidFill>
                <a:latin typeface="Lucida Sans" panose="020B0602030504020204" pitchFamily="34" charset="0"/>
              </a:rPr>
              <a:t>great number of their cousins, all delightfully well-mannered, have come to see us and want to be our pupils.  One of them could not sleep for joy the night we arrived. </a:t>
            </a:r>
            <a:endParaRPr lang="en-US" sz="1600" dirty="0" smtClean="0">
              <a:solidFill>
                <a:schemeClr val="bg1"/>
              </a:solidFill>
              <a:latin typeface="Lucida Sans" panose="020B0602030504020204" pitchFamily="34" charset="0"/>
            </a:endParaRPr>
          </a:p>
          <a:p>
            <a:pPr marL="0" indent="0">
              <a:buNone/>
            </a:pPr>
            <a:endParaRPr lang="en-US" sz="1600" dirty="0" smtClean="0">
              <a:solidFill>
                <a:schemeClr val="bg1"/>
              </a:solidFill>
              <a:latin typeface="Lucida Sans" panose="020B0602030504020204" pitchFamily="34" charset="0"/>
            </a:endParaRPr>
          </a:p>
          <a:p>
            <a:pPr marL="0" indent="0">
              <a:buNone/>
            </a:pPr>
            <a:r>
              <a:rPr lang="en-US" sz="1600" dirty="0">
                <a:solidFill>
                  <a:schemeClr val="bg1"/>
                </a:solidFill>
                <a:latin typeface="Lucida Sans" panose="020B0602030504020204" pitchFamily="34" charset="0"/>
              </a:rPr>
              <a:t>Emilie and Therese Pratte had obtained their father’s solemn promise that they would be the first pupils of the boarding school, once Mother Duchesne and her companions were settled in their new home. </a:t>
            </a:r>
          </a:p>
        </p:txBody>
      </p:sp>
      <p:pic>
        <p:nvPicPr>
          <p:cNvPr id="717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1646238"/>
            <a:ext cx="1344979"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449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bg1"/>
                </a:solidFill>
                <a:latin typeface="Lucida Sans" panose="020B0602030504020204" pitchFamily="34" charset="0"/>
              </a:rPr>
              <a:t>August 29, 1818</a:t>
            </a:r>
          </a:p>
        </p:txBody>
      </p:sp>
      <p:sp>
        <p:nvSpPr>
          <p:cNvPr id="3" name="Content Placeholder 2"/>
          <p:cNvSpPr>
            <a:spLocks noGrp="1"/>
          </p:cNvSpPr>
          <p:nvPr>
            <p:ph sz="half" idx="1"/>
          </p:nvPr>
        </p:nvSpPr>
        <p:spPr>
          <a:xfrm>
            <a:off x="4953000" y="1981200"/>
            <a:ext cx="3352800" cy="4191000"/>
          </a:xfrm>
        </p:spPr>
        <p:txBody>
          <a:bodyPr>
            <a:normAutofit/>
          </a:bodyPr>
          <a:lstStyle/>
          <a:p>
            <a:pPr marL="0" indent="0">
              <a:buNone/>
            </a:pPr>
            <a:r>
              <a:rPr lang="en-US" sz="4400" dirty="0" smtClean="0">
                <a:solidFill>
                  <a:schemeClr val="bg1"/>
                </a:solidFill>
                <a:latin typeface="Lucida Sans" panose="020B0602030504020204" pitchFamily="34" charset="0"/>
              </a:rPr>
              <a:t>Philippine </a:t>
            </a:r>
            <a:r>
              <a:rPr lang="en-US" sz="4400" dirty="0">
                <a:solidFill>
                  <a:schemeClr val="bg1"/>
                </a:solidFill>
                <a:latin typeface="Lucida Sans" panose="020B0602030504020204" pitchFamily="34" charset="0"/>
              </a:rPr>
              <a:t>marks her forty-ninth birthday</a:t>
            </a:r>
            <a:r>
              <a:rPr lang="en-US" sz="4400" dirty="0" smtClean="0">
                <a:solidFill>
                  <a:schemeClr val="bg1"/>
                </a:solidFill>
                <a:latin typeface="Lucida Sans" panose="020B0602030504020204" pitchFamily="34" charset="0"/>
              </a:rPr>
              <a:t>.</a:t>
            </a:r>
          </a:p>
          <a:p>
            <a:pPr marL="0" indent="0">
              <a:buNone/>
            </a:pPr>
            <a:endParaRPr lang="en-US" dirty="0">
              <a:solidFill>
                <a:schemeClr val="bg1"/>
              </a:solidFill>
              <a:latin typeface="Lucida Sans" panose="020B0602030504020204" pitchFamily="34" charset="0"/>
            </a:endParaRPr>
          </a:p>
          <a:p>
            <a:pPr marL="0" indent="0">
              <a:buNone/>
            </a:pPr>
            <a:endParaRPr lang="en-US" dirty="0">
              <a:solidFill>
                <a:schemeClr val="bg1"/>
              </a:solidFill>
              <a:latin typeface="Lucida Sans" panose="020B0602030504020204" pitchFamily="34" charset="0"/>
            </a:endParaRPr>
          </a:p>
        </p:txBody>
      </p:sp>
      <p:pic>
        <p:nvPicPr>
          <p:cNvPr id="819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762000"/>
            <a:ext cx="3925101" cy="544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84257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Lucida Sans" panose="020B0602030504020204" pitchFamily="34" charset="0"/>
              </a:rPr>
              <a:t>Packing Again</a:t>
            </a:r>
            <a:endParaRPr lang="en-US" sz="3600" dirty="0">
              <a:solidFill>
                <a:schemeClr val="bg1"/>
              </a:solidFill>
              <a:latin typeface="Lucida Sans" panose="020B0602030504020204" pitchFamily="34" charset="0"/>
            </a:endParaRPr>
          </a:p>
        </p:txBody>
      </p:sp>
      <p:sp>
        <p:nvSpPr>
          <p:cNvPr id="3" name="Content Placeholder 2"/>
          <p:cNvSpPr>
            <a:spLocks noGrp="1"/>
          </p:cNvSpPr>
          <p:nvPr>
            <p:ph sz="half" idx="1"/>
          </p:nvPr>
        </p:nvSpPr>
        <p:spPr>
          <a:xfrm>
            <a:off x="457200" y="4191000"/>
            <a:ext cx="8077200" cy="1981200"/>
          </a:xfrm>
        </p:spPr>
        <p:txBody>
          <a:bodyPr>
            <a:noAutofit/>
          </a:bodyPr>
          <a:lstStyle/>
          <a:p>
            <a:pPr marL="0" indent="0">
              <a:buNone/>
            </a:pPr>
            <a:r>
              <a:rPr lang="en-US" sz="2000" dirty="0">
                <a:solidFill>
                  <a:schemeClr val="bg1"/>
                </a:solidFill>
                <a:latin typeface="Lucida Sans" panose="020B0602030504020204" pitchFamily="34" charset="0"/>
              </a:rPr>
              <a:t>September 1, 1818:   The nuns pack their bags again after a seventeen-day stay with the </a:t>
            </a:r>
            <a:r>
              <a:rPr lang="en-US" sz="2000" dirty="0" err="1">
                <a:solidFill>
                  <a:schemeClr val="bg1"/>
                </a:solidFill>
                <a:latin typeface="Lucida Sans" panose="020B0602030504020204" pitchFamily="34" charset="0"/>
              </a:rPr>
              <a:t>Prattes</a:t>
            </a:r>
            <a:r>
              <a:rPr lang="en-US" sz="2000" dirty="0">
                <a:solidFill>
                  <a:schemeClr val="bg1"/>
                </a:solidFill>
                <a:latin typeface="Lucida Sans" panose="020B0602030504020204" pitchFamily="34" charset="0"/>
              </a:rPr>
              <a:t> in St. Louis</a:t>
            </a:r>
            <a:r>
              <a:rPr lang="en-US" sz="2000" dirty="0" smtClean="0">
                <a:solidFill>
                  <a:schemeClr val="bg1"/>
                </a:solidFill>
                <a:latin typeface="Lucida Sans" panose="020B0602030504020204" pitchFamily="34" charset="0"/>
              </a:rPr>
              <a:t>.</a:t>
            </a:r>
          </a:p>
          <a:p>
            <a:pPr marL="0" indent="0">
              <a:buNone/>
            </a:pPr>
            <a:endParaRPr lang="en-US" sz="2000" dirty="0">
              <a:solidFill>
                <a:schemeClr val="bg1"/>
              </a:solidFill>
              <a:latin typeface="Lucida Sans" panose="020B0602030504020204" pitchFamily="34" charset="0"/>
            </a:endParaRPr>
          </a:p>
          <a:p>
            <a:pPr marL="0" indent="0">
              <a:buNone/>
            </a:pPr>
            <a:r>
              <a:rPr lang="en-US" sz="2000" dirty="0">
                <a:solidFill>
                  <a:schemeClr val="bg1"/>
                </a:solidFill>
                <a:latin typeface="Lucida Sans" panose="020B0602030504020204" pitchFamily="34" charset="0"/>
              </a:rPr>
              <a:t>The General reluctantly ordered a </a:t>
            </a:r>
            <a:r>
              <a:rPr lang="en-US" sz="2000" dirty="0" err="1">
                <a:solidFill>
                  <a:schemeClr val="bg1"/>
                </a:solidFill>
                <a:latin typeface="Lucida Sans" panose="020B0602030504020204" pitchFamily="34" charset="0"/>
              </a:rPr>
              <a:t>charette</a:t>
            </a:r>
            <a:r>
              <a:rPr lang="en-US" sz="2000" dirty="0">
                <a:solidFill>
                  <a:schemeClr val="bg1"/>
                </a:solidFill>
                <a:latin typeface="Lucida Sans" panose="020B0602030504020204" pitchFamily="34" charset="0"/>
              </a:rPr>
              <a:t> for the baggage, a carriage for the nuns, and saddle horses for the Bishop and Father Richard, to be ready early on Monday morning, September 7.</a:t>
            </a:r>
          </a:p>
        </p:txBody>
      </p:sp>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514600" y="1524000"/>
            <a:ext cx="3748950" cy="2494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5239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smtClean="0">
                <a:solidFill>
                  <a:schemeClr val="bg1"/>
                </a:solidFill>
                <a:latin typeface="Lucida Sans" panose="020B0602030504020204" pitchFamily="34" charset="0"/>
              </a:rPr>
              <a:t>What if Philippine Stayed in St. Louis?</a:t>
            </a:r>
            <a:endParaRPr lang="en-US" sz="3600" dirty="0">
              <a:solidFill>
                <a:schemeClr val="bg1"/>
              </a:solidFill>
              <a:latin typeface="Lucida Sans" panose="020B0602030504020204" pitchFamily="34" charset="0"/>
            </a:endParaRPr>
          </a:p>
        </p:txBody>
      </p:sp>
      <p:sp>
        <p:nvSpPr>
          <p:cNvPr id="3" name="Content Placeholder 2"/>
          <p:cNvSpPr>
            <a:spLocks noGrp="1"/>
          </p:cNvSpPr>
          <p:nvPr>
            <p:ph idx="1"/>
          </p:nvPr>
        </p:nvSpPr>
        <p:spPr/>
        <p:txBody>
          <a:bodyPr>
            <a:normAutofit/>
          </a:bodyPr>
          <a:lstStyle/>
          <a:p>
            <a:pPr marL="0" indent="0" algn="ctr">
              <a:buNone/>
            </a:pPr>
            <a:endParaRPr lang="en-US" sz="2800" dirty="0" smtClean="0">
              <a:solidFill>
                <a:schemeClr val="bg1"/>
              </a:solidFill>
              <a:latin typeface="Lucida Sans" panose="020B0602030504020204" pitchFamily="34" charset="0"/>
            </a:endParaRPr>
          </a:p>
          <a:p>
            <a:pPr marL="0" indent="0" algn="ctr">
              <a:buNone/>
            </a:pPr>
            <a:r>
              <a:rPr lang="en-US" sz="2800" dirty="0" smtClean="0">
                <a:solidFill>
                  <a:schemeClr val="bg1"/>
                </a:solidFill>
                <a:latin typeface="Lucida Sans" panose="020B0602030504020204" pitchFamily="34" charset="0"/>
              </a:rPr>
              <a:t>The </a:t>
            </a:r>
            <a:r>
              <a:rPr lang="en-US" sz="2800" dirty="0">
                <a:solidFill>
                  <a:schemeClr val="bg1"/>
                </a:solidFill>
                <a:latin typeface="Lucida Sans" panose="020B0602030504020204" pitchFamily="34" charset="0"/>
              </a:rPr>
              <a:t>if’s of history furnish fascinating material for speculation.  If General Pratte had had his way, the American life-story of Philippine Duchesne might have been quite different in many respects from the tale of struggle with poverty, anxiety, hardship, isolation, and suffering that stamped her thirty-four years on the frontier.</a:t>
            </a:r>
          </a:p>
        </p:txBody>
      </p:sp>
    </p:spTree>
    <p:extLst>
      <p:ext uri="{BB962C8B-B14F-4D97-AF65-F5344CB8AC3E}">
        <p14:creationId xmlns:p14="http://schemas.microsoft.com/office/powerpoint/2010/main" val="19156121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r>
              <a:rPr lang="en-US" dirty="0">
                <a:solidFill>
                  <a:schemeClr val="bg1"/>
                </a:solidFill>
              </a:rPr>
              <a:t>Callan, Louise. Philippine Duchesne: Frontier Missionary of the Sacred Heart. </a:t>
            </a:r>
            <a:r>
              <a:rPr lang="en-US" dirty="0" err="1">
                <a:solidFill>
                  <a:schemeClr val="bg1"/>
                </a:solidFill>
              </a:rPr>
              <a:t>Maryland:Newman</a:t>
            </a:r>
            <a:r>
              <a:rPr lang="en-US" dirty="0">
                <a:solidFill>
                  <a:schemeClr val="bg1"/>
                </a:solidFill>
              </a:rPr>
              <a:t>, 1957. Print.</a:t>
            </a:r>
          </a:p>
        </p:txBody>
      </p:sp>
    </p:spTree>
    <p:extLst>
      <p:ext uri="{BB962C8B-B14F-4D97-AF65-F5344CB8AC3E}">
        <p14:creationId xmlns:p14="http://schemas.microsoft.com/office/powerpoint/2010/main" val="1895441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Lucida Sans" panose="020B0602030504020204" pitchFamily="34" charset="0"/>
              </a:rPr>
              <a:t>Co-Founders of St. Louis</a:t>
            </a:r>
            <a:r>
              <a:rPr lang="en-US" sz="2000" dirty="0" smtClean="0">
                <a:solidFill>
                  <a:schemeClr val="bg1"/>
                </a:solidFill>
                <a:latin typeface="Lucida Sans" panose="020B0602030504020204" pitchFamily="34" charset="0"/>
              </a:rPr>
              <a:t/>
            </a:r>
            <a:br>
              <a:rPr lang="en-US" sz="2000" dirty="0" smtClean="0">
                <a:solidFill>
                  <a:schemeClr val="bg1"/>
                </a:solidFill>
                <a:latin typeface="Lucida Sans" panose="020B0602030504020204" pitchFamily="34" charset="0"/>
              </a:rPr>
            </a:br>
            <a:r>
              <a:rPr lang="en-US" sz="2000" dirty="0">
                <a:solidFill>
                  <a:schemeClr val="bg1"/>
                </a:solidFill>
                <a:latin typeface="Lucida Sans" panose="020B0602030504020204" pitchFamily="34" charset="0"/>
              </a:rPr>
              <a:t/>
            </a:r>
            <a:br>
              <a:rPr lang="en-US" sz="2000" dirty="0">
                <a:solidFill>
                  <a:schemeClr val="bg1"/>
                </a:solidFill>
                <a:latin typeface="Lucida Sans" panose="020B0602030504020204" pitchFamily="34" charset="0"/>
              </a:rPr>
            </a:br>
            <a:r>
              <a:rPr lang="en-US" sz="900" dirty="0">
                <a:solidFill>
                  <a:schemeClr val="bg1"/>
                </a:solidFill>
                <a:latin typeface="Lucida Sans" panose="020B0602030504020204" pitchFamily="34" charset="0"/>
              </a:rPr>
              <a:t>https://www.distilledhistory.com/category/colonialstlouis/</a:t>
            </a:r>
          </a:p>
        </p:txBody>
      </p:sp>
      <p:pic>
        <p:nvPicPr>
          <p:cNvPr id="717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3145120" cy="4975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19600" y="1524000"/>
            <a:ext cx="3895725" cy="4958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929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bg1"/>
                </a:solidFill>
                <a:latin typeface="Lucida Sans" panose="020B0602030504020204" pitchFamily="34" charset="0"/>
              </a:rPr>
              <a:t>Saint Louis 1764</a:t>
            </a:r>
            <a:endParaRPr lang="en-US" sz="3600" dirty="0">
              <a:solidFill>
                <a:schemeClr val="bg1"/>
              </a:solidFill>
              <a:latin typeface="Lucida Sans" panose="020B0602030504020204" pitchFamily="34" charset="0"/>
            </a:endParaRPr>
          </a:p>
        </p:txBody>
      </p:sp>
      <p:sp>
        <p:nvSpPr>
          <p:cNvPr id="4" name="Content Placeholder 3"/>
          <p:cNvSpPr>
            <a:spLocks noGrp="1"/>
          </p:cNvSpPr>
          <p:nvPr>
            <p:ph sz="half" idx="2"/>
          </p:nvPr>
        </p:nvSpPr>
        <p:spPr>
          <a:xfrm>
            <a:off x="533400" y="5105400"/>
            <a:ext cx="8153400" cy="1447800"/>
          </a:xfrm>
        </p:spPr>
        <p:txBody>
          <a:bodyPr>
            <a:normAutofit fontScale="85000" lnSpcReduction="20000"/>
          </a:bodyPr>
          <a:lstStyle/>
          <a:p>
            <a:pPr marL="0" indent="0">
              <a:buNone/>
            </a:pPr>
            <a:endParaRPr lang="en-US" sz="1400" dirty="0" smtClean="0">
              <a:solidFill>
                <a:schemeClr val="bg1"/>
              </a:solidFill>
              <a:latin typeface="Lucida Sans" panose="020B0602030504020204" pitchFamily="34" charset="0"/>
            </a:endParaRPr>
          </a:p>
          <a:p>
            <a:pPr marL="0" indent="0">
              <a:buNone/>
            </a:pPr>
            <a:r>
              <a:rPr lang="en-US" sz="1600" dirty="0" smtClean="0">
                <a:solidFill>
                  <a:schemeClr val="bg1"/>
                </a:solidFill>
                <a:latin typeface="Lucida Sans" panose="020B0602030504020204" pitchFamily="34" charset="0"/>
              </a:rPr>
              <a:t>“</a:t>
            </a:r>
            <a:r>
              <a:rPr lang="en-US" sz="1600" dirty="0">
                <a:solidFill>
                  <a:schemeClr val="bg1"/>
                </a:solidFill>
                <a:latin typeface="Lucida Sans" panose="020B0602030504020204" pitchFamily="34" charset="0"/>
              </a:rPr>
              <a:t>On February 15, 1764, </a:t>
            </a:r>
            <a:r>
              <a:rPr lang="en-US" sz="1600" dirty="0" err="1">
                <a:solidFill>
                  <a:schemeClr val="bg1"/>
                </a:solidFill>
                <a:latin typeface="Lucida Sans" panose="020B0602030504020204" pitchFamily="34" charset="0"/>
              </a:rPr>
              <a:t>Auguste</a:t>
            </a:r>
            <a:r>
              <a:rPr lang="en-US" sz="1600" dirty="0">
                <a:solidFill>
                  <a:schemeClr val="bg1"/>
                </a:solidFill>
                <a:latin typeface="Lucida Sans" panose="020B0602030504020204" pitchFamily="34" charset="0"/>
              </a:rPr>
              <a:t> Chouteau pulled to shore at the head of his charge. As he instructed some of his men to begin clearing land the next morning, he instructed others to build necessary storehouses and living structures. </a:t>
            </a:r>
            <a:r>
              <a:rPr lang="en-US" sz="1600" dirty="0" err="1">
                <a:solidFill>
                  <a:schemeClr val="bg1"/>
                </a:solidFill>
                <a:latin typeface="Lucida Sans" panose="020B0602030504020204" pitchFamily="34" charset="0"/>
              </a:rPr>
              <a:t>Auguste</a:t>
            </a:r>
            <a:r>
              <a:rPr lang="en-US" sz="1600" dirty="0">
                <a:solidFill>
                  <a:schemeClr val="bg1"/>
                </a:solidFill>
                <a:latin typeface="Lucida Sans" panose="020B0602030504020204" pitchFamily="34" charset="0"/>
              </a:rPr>
              <a:t> Chouteau then began to plot out Laclede’s proposed street grid on the same land that now sits beneath the Gateway Arch. That day, February 15, 1764, is the moment the city of St. Louis came to be.”  </a:t>
            </a:r>
            <a:r>
              <a:rPr lang="en-US" sz="1600" dirty="0" smtClean="0">
                <a:solidFill>
                  <a:schemeClr val="bg1"/>
                </a:solidFill>
                <a:latin typeface="Lucida Sans" panose="020B0602030504020204" pitchFamily="34" charset="0"/>
              </a:rPr>
              <a:t>”</a:t>
            </a:r>
          </a:p>
          <a:p>
            <a:pPr marL="0" indent="0">
              <a:buNone/>
            </a:pPr>
            <a:endParaRPr lang="en-US" sz="1400" dirty="0" smtClean="0">
              <a:solidFill>
                <a:schemeClr val="bg1"/>
              </a:solidFill>
              <a:latin typeface="Lucida Sans" panose="020B0602030504020204" pitchFamily="34" charset="0"/>
            </a:endParaRPr>
          </a:p>
          <a:p>
            <a:pPr marL="0" indent="0" algn="r">
              <a:buNone/>
            </a:pPr>
            <a:r>
              <a:rPr lang="en-US" sz="1300" dirty="0" smtClean="0">
                <a:solidFill>
                  <a:schemeClr val="bg1"/>
                </a:solidFill>
                <a:latin typeface="Lucida Sans" panose="020B0602030504020204" pitchFamily="34" charset="0"/>
              </a:rPr>
              <a:t>https</a:t>
            </a:r>
            <a:r>
              <a:rPr lang="en-US" sz="1300" dirty="0">
                <a:solidFill>
                  <a:schemeClr val="bg1"/>
                </a:solidFill>
                <a:latin typeface="Lucida Sans" panose="020B0602030504020204" pitchFamily="34" charset="0"/>
              </a:rPr>
              <a:t>://www.distilledhistory.com/category/colonialstlouis/</a:t>
            </a:r>
          </a:p>
          <a:p>
            <a:pPr marL="0" indent="0">
              <a:buNone/>
            </a:pPr>
            <a:endParaRPr lang="en-US" sz="1400" dirty="0">
              <a:solidFill>
                <a:schemeClr val="bg1"/>
              </a:solidFill>
              <a:latin typeface="Lucida Sans" panose="020B0602030504020204" pitchFamily="34" charset="0"/>
            </a:endParaRPr>
          </a:p>
        </p:txBody>
      </p:sp>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600201" y="1481282"/>
            <a:ext cx="5562599" cy="3624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60528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51520" cy="762000"/>
          </a:xfrm>
        </p:spPr>
        <p:txBody>
          <a:bodyPr>
            <a:noAutofit/>
          </a:bodyPr>
          <a:lstStyle/>
          <a:p>
            <a:r>
              <a:rPr lang="en-US" sz="3600" dirty="0" smtClean="0">
                <a:solidFill>
                  <a:schemeClr val="bg1"/>
                </a:solidFill>
                <a:latin typeface="Lucida Sans" panose="020B0602030504020204" pitchFamily="34" charset="0"/>
              </a:rPr>
              <a:t>Saint Louis 1780 </a:t>
            </a:r>
            <a:endParaRPr lang="en-US" sz="3600" dirty="0">
              <a:solidFill>
                <a:schemeClr val="bg1"/>
              </a:solidFill>
              <a:latin typeface="Lucida Sans" panose="020B0602030504020204" pitchFamily="34" charset="0"/>
            </a:endParaRPr>
          </a:p>
        </p:txBody>
      </p:sp>
      <p:sp>
        <p:nvSpPr>
          <p:cNvPr id="3" name="Text Placeholder 2"/>
          <p:cNvSpPr>
            <a:spLocks noGrp="1"/>
          </p:cNvSpPr>
          <p:nvPr>
            <p:ph type="body" idx="2"/>
          </p:nvPr>
        </p:nvSpPr>
        <p:spPr>
          <a:xfrm>
            <a:off x="304800" y="6324600"/>
            <a:ext cx="8285456" cy="304800"/>
          </a:xfrm>
        </p:spPr>
        <p:txBody>
          <a:bodyPr>
            <a:normAutofit/>
          </a:bodyPr>
          <a:lstStyle/>
          <a:p>
            <a:r>
              <a:rPr lang="en-US" sz="1200" dirty="0" smtClean="0">
                <a:solidFill>
                  <a:schemeClr val="bg1"/>
                </a:solidFill>
                <a:latin typeface="Lucida Sans" panose="020B0602030504020204" pitchFamily="34" charset="0"/>
              </a:rPr>
              <a:t>https</a:t>
            </a:r>
            <a:r>
              <a:rPr lang="en-US" sz="1200" dirty="0">
                <a:solidFill>
                  <a:schemeClr val="bg1"/>
                </a:solidFill>
                <a:latin typeface="Lucida Sans" panose="020B0602030504020204" pitchFamily="34" charset="0"/>
              </a:rPr>
              <a:t>://www.distilledhistory.com/category/colonialstlouis/</a:t>
            </a:r>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7478895" cy="5000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22152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44136"/>
          </a:xfrm>
        </p:spPr>
        <p:txBody>
          <a:bodyPr>
            <a:noAutofit/>
          </a:bodyPr>
          <a:lstStyle/>
          <a:p>
            <a:pPr algn="l"/>
            <a:r>
              <a:rPr lang="en-US" sz="900" dirty="0" smtClean="0">
                <a:solidFill>
                  <a:schemeClr val="bg1"/>
                </a:solidFill>
                <a:latin typeface="Lucida Sans" panose="020B0602030504020204" pitchFamily="34" charset="0"/>
              </a:rPr>
              <a:t>“These </a:t>
            </a:r>
            <a:r>
              <a:rPr lang="en-US" sz="900" dirty="0">
                <a:solidFill>
                  <a:schemeClr val="bg1"/>
                </a:solidFill>
                <a:latin typeface="Lucida Sans" panose="020B0602030504020204" pitchFamily="34" charset="0"/>
              </a:rPr>
              <a:t>images were published in the Sunday edition of the St. Louis Post-Dispatch, February 16, 1964, to commemorate the 200th anniversary of the founding of St. Louis by Pierre Laclede and August Chouteau. Represented are some very common names is today's St. Louis: Pratte, Berthold, Smith, Lisa, Labadie, </a:t>
            </a:r>
            <a:r>
              <a:rPr lang="en-US" sz="900" dirty="0" err="1">
                <a:solidFill>
                  <a:schemeClr val="bg1"/>
                </a:solidFill>
                <a:latin typeface="Lucida Sans" panose="020B0602030504020204" pitchFamily="34" charset="0"/>
              </a:rPr>
              <a:t>Papin</a:t>
            </a:r>
            <a:r>
              <a:rPr lang="en-US" sz="900" dirty="0">
                <a:solidFill>
                  <a:schemeClr val="bg1"/>
                </a:solidFill>
                <a:latin typeface="Lucida Sans" panose="020B0602030504020204" pitchFamily="34" charset="0"/>
              </a:rPr>
              <a:t>, Clark, Gratiot, McKnight, and Brady.</a:t>
            </a:r>
            <a:br>
              <a:rPr lang="en-US" sz="900" dirty="0">
                <a:solidFill>
                  <a:schemeClr val="bg1"/>
                </a:solidFill>
                <a:latin typeface="Lucida Sans" panose="020B0602030504020204" pitchFamily="34" charset="0"/>
              </a:rPr>
            </a:br>
            <a:r>
              <a:rPr lang="en-US" sz="900" dirty="0">
                <a:solidFill>
                  <a:schemeClr val="bg1"/>
                </a:solidFill>
                <a:latin typeface="Lucida Sans" panose="020B0602030504020204" pitchFamily="34" charset="0"/>
              </a:rPr>
              <a:t/>
            </a:r>
            <a:br>
              <a:rPr lang="en-US" sz="900" dirty="0">
                <a:solidFill>
                  <a:schemeClr val="bg1"/>
                </a:solidFill>
                <a:latin typeface="Lucida Sans" panose="020B0602030504020204" pitchFamily="34" charset="0"/>
              </a:rPr>
            </a:br>
            <a:r>
              <a:rPr lang="en-US" sz="900" dirty="0">
                <a:solidFill>
                  <a:schemeClr val="bg1"/>
                </a:solidFill>
                <a:latin typeface="Lucida Sans" panose="020B0602030504020204" pitchFamily="34" charset="0"/>
              </a:rPr>
              <a:t>This newspaper article came from a collection given to me by Marguerite </a:t>
            </a:r>
            <a:r>
              <a:rPr lang="en-US" sz="900" dirty="0" err="1">
                <a:solidFill>
                  <a:schemeClr val="bg1"/>
                </a:solidFill>
                <a:latin typeface="Lucida Sans" panose="020B0602030504020204" pitchFamily="34" charset="0"/>
              </a:rPr>
              <a:t>Boulicault</a:t>
            </a:r>
            <a:r>
              <a:rPr lang="en-US" sz="900" dirty="0">
                <a:solidFill>
                  <a:schemeClr val="bg1"/>
                </a:solidFill>
                <a:latin typeface="Lucida Sans" panose="020B0602030504020204" pitchFamily="34" charset="0"/>
              </a:rPr>
              <a:t> Foster who lives in San Antonio, Texas. When she and her husband moved from St. Louis her Uncle Willis saved everything he could about St. Louis to send to her to keep informed on things happening in her home town. Thanks </a:t>
            </a:r>
            <a:r>
              <a:rPr lang="en-US" sz="900" dirty="0" smtClean="0">
                <a:solidFill>
                  <a:schemeClr val="bg1"/>
                </a:solidFill>
                <a:latin typeface="Lucida Sans" panose="020B0602030504020204" pitchFamily="34" charset="0"/>
              </a:rPr>
              <a:t>Marguerite.”			https</a:t>
            </a:r>
            <a:r>
              <a:rPr lang="en-US" sz="900" dirty="0">
                <a:solidFill>
                  <a:schemeClr val="bg1"/>
                </a:solidFill>
                <a:latin typeface="Lucida Sans" panose="020B0602030504020204" pitchFamily="34" charset="0"/>
              </a:rPr>
              <a:t>://stlouis.genealogyvillage.com/oldest.htm </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5699" y="1600200"/>
            <a:ext cx="7842501" cy="499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705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000" dirty="0" smtClean="0">
                <a:solidFill>
                  <a:schemeClr val="bg1"/>
                </a:solidFill>
                <a:latin typeface="Lucida Sans" panose="020B0602030504020204" pitchFamily="34" charset="0"/>
              </a:rPr>
              <a:t>Identification Chart for Buildings in the Previous Engraving</a:t>
            </a:r>
            <a:br>
              <a:rPr lang="en-US" sz="2000" dirty="0" smtClean="0">
                <a:solidFill>
                  <a:schemeClr val="bg1"/>
                </a:solidFill>
                <a:latin typeface="Lucida Sans" panose="020B0602030504020204" pitchFamily="34" charset="0"/>
              </a:rPr>
            </a:br>
            <a:endParaRPr lang="en-US" sz="2000" dirty="0">
              <a:solidFill>
                <a:schemeClr val="bg1"/>
              </a:solidFill>
              <a:latin typeface="Lucida Sans" panose="020B0602030504020204" pitchFamily="34" charset="0"/>
            </a:endParaRPr>
          </a:p>
        </p:txBody>
      </p:sp>
      <p:sp>
        <p:nvSpPr>
          <p:cNvPr id="4" name="Content Placeholder 3"/>
          <p:cNvSpPr>
            <a:spLocks noGrp="1"/>
          </p:cNvSpPr>
          <p:nvPr>
            <p:ph sz="half" idx="2"/>
          </p:nvPr>
        </p:nvSpPr>
        <p:spPr>
          <a:xfrm>
            <a:off x="914400" y="5867400"/>
            <a:ext cx="7772400" cy="457200"/>
          </a:xfrm>
        </p:spPr>
        <p:txBody>
          <a:bodyPr>
            <a:normAutofit/>
          </a:bodyPr>
          <a:lstStyle/>
          <a:p>
            <a:pPr marL="0" indent="0" algn="r">
              <a:buNone/>
            </a:pPr>
            <a:endParaRPr lang="en-US" sz="1200" dirty="0" smtClean="0">
              <a:solidFill>
                <a:schemeClr val="bg1"/>
              </a:solidFill>
              <a:latin typeface="Lucida Sans" panose="020B0602030504020204" pitchFamily="34" charset="0"/>
            </a:endParaRPr>
          </a:p>
          <a:p>
            <a:pPr marL="0" indent="0" algn="r">
              <a:buNone/>
            </a:pPr>
            <a:r>
              <a:rPr lang="en-US" sz="1200" dirty="0" smtClean="0">
                <a:solidFill>
                  <a:schemeClr val="bg1"/>
                </a:solidFill>
                <a:latin typeface="Lucida Sans" panose="020B0602030504020204" pitchFamily="34" charset="0"/>
              </a:rPr>
              <a:t>https</a:t>
            </a:r>
            <a:r>
              <a:rPr lang="en-US" sz="1200" dirty="0">
                <a:solidFill>
                  <a:schemeClr val="bg1"/>
                </a:solidFill>
                <a:latin typeface="Lucida Sans" panose="020B0602030504020204" pitchFamily="34" charset="0"/>
              </a:rPr>
              <a:t>://stlouis.genealogyvillage.com/oldest.htm </a:t>
            </a:r>
          </a:p>
        </p:txBody>
      </p:sp>
      <p:pic>
        <p:nvPicPr>
          <p:cNvPr id="921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67265" y="1447800"/>
            <a:ext cx="7890935"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2506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Lucida Sans" panose="020B0602030504020204" pitchFamily="34" charset="0"/>
              </a:rPr>
              <a:t>1817</a:t>
            </a:r>
            <a:endParaRPr lang="en-US" sz="3600" dirty="0">
              <a:solidFill>
                <a:schemeClr val="bg1"/>
              </a:solidFill>
              <a:latin typeface="Lucida Sans" panose="020B0602030504020204" pitchFamily="34" charset="0"/>
            </a:endParaRPr>
          </a:p>
        </p:txBody>
      </p:sp>
      <p:pic>
        <p:nvPicPr>
          <p:cNvPr id="8194"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658275" y="275209"/>
            <a:ext cx="4971125" cy="6386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587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Lucida Sans" panose="020B0602030504020204" pitchFamily="34" charset="0"/>
              </a:rPr>
              <a:t>August 21, 1818</a:t>
            </a:r>
            <a:endParaRPr lang="en-US" sz="3600" dirty="0">
              <a:solidFill>
                <a:schemeClr val="bg1"/>
              </a:solidFill>
              <a:latin typeface="Lucida Sans" panose="020B0602030504020204" pitchFamily="34" charset="0"/>
            </a:endParaRPr>
          </a:p>
        </p:txBody>
      </p:sp>
      <p:sp>
        <p:nvSpPr>
          <p:cNvPr id="4" name="Content Placeholder 3"/>
          <p:cNvSpPr>
            <a:spLocks noGrp="1"/>
          </p:cNvSpPr>
          <p:nvPr>
            <p:ph sz="half" idx="2"/>
          </p:nvPr>
        </p:nvSpPr>
        <p:spPr>
          <a:xfrm>
            <a:off x="381000" y="1524000"/>
            <a:ext cx="3962400" cy="4953000"/>
          </a:xfrm>
        </p:spPr>
        <p:txBody>
          <a:bodyPr>
            <a:normAutofit fontScale="85000" lnSpcReduction="20000"/>
          </a:bodyPr>
          <a:lstStyle/>
          <a:p>
            <a:pPr marL="0" indent="0">
              <a:buNone/>
            </a:pPr>
            <a:r>
              <a:rPr lang="en-US" sz="1900" dirty="0">
                <a:solidFill>
                  <a:schemeClr val="bg1"/>
                </a:solidFill>
                <a:latin typeface="Lucida Sans" panose="020B0602030504020204" pitchFamily="34" charset="0"/>
              </a:rPr>
              <a:t>By 1818 the population of the area of which St. Louis was the chief town totaled more than sixty-five thousand and raised a national crisis when Missouri asked admission to the Union as a state in which slavery was allowed by law.  </a:t>
            </a:r>
            <a:endParaRPr lang="en-US" sz="1900" dirty="0" smtClean="0">
              <a:solidFill>
                <a:schemeClr val="bg1"/>
              </a:solidFill>
              <a:latin typeface="Lucida Sans" panose="020B0602030504020204" pitchFamily="34" charset="0"/>
            </a:endParaRPr>
          </a:p>
          <a:p>
            <a:pPr marL="0" indent="0">
              <a:buNone/>
            </a:pPr>
            <a:endParaRPr lang="en-US" sz="1900" dirty="0">
              <a:solidFill>
                <a:schemeClr val="bg1"/>
              </a:solidFill>
              <a:latin typeface="Lucida Sans" panose="020B0602030504020204" pitchFamily="34" charset="0"/>
            </a:endParaRPr>
          </a:p>
          <a:p>
            <a:pPr marL="0" indent="0">
              <a:buNone/>
            </a:pPr>
            <a:r>
              <a:rPr lang="en-US" sz="1900" dirty="0" smtClean="0">
                <a:solidFill>
                  <a:schemeClr val="bg1"/>
                </a:solidFill>
                <a:latin typeface="Lucida Sans" panose="020B0602030504020204" pitchFamily="34" charset="0"/>
              </a:rPr>
              <a:t>All </a:t>
            </a:r>
            <a:r>
              <a:rPr lang="en-US" sz="1900" dirty="0">
                <a:solidFill>
                  <a:schemeClr val="bg1"/>
                </a:solidFill>
                <a:latin typeface="Lucida Sans" panose="020B0602030504020204" pitchFamily="34" charset="0"/>
              </a:rPr>
              <a:t>this the nuns on board the </a:t>
            </a:r>
            <a:r>
              <a:rPr lang="en-US" sz="1900" i="1" dirty="0">
                <a:solidFill>
                  <a:schemeClr val="bg1"/>
                </a:solidFill>
                <a:latin typeface="Lucida Sans" panose="020B0602030504020204" pitchFamily="34" charset="0"/>
              </a:rPr>
              <a:t>Franklin</a:t>
            </a:r>
            <a:r>
              <a:rPr lang="en-US" sz="1900" dirty="0">
                <a:solidFill>
                  <a:schemeClr val="bg1"/>
                </a:solidFill>
                <a:latin typeface="Lucida Sans" panose="020B0602030504020204" pitchFamily="34" charset="0"/>
              </a:rPr>
              <a:t> had learned when the steamboat anchored for the night a mile below the foot of the Market Street landing on the evening of August 21, the feast of St. Jane Frances de Chantal.  </a:t>
            </a:r>
            <a:endParaRPr lang="en-US" sz="1900" dirty="0" smtClean="0">
              <a:solidFill>
                <a:schemeClr val="bg1"/>
              </a:solidFill>
              <a:latin typeface="Lucida Sans" panose="020B0602030504020204" pitchFamily="34" charset="0"/>
            </a:endParaRPr>
          </a:p>
          <a:p>
            <a:pPr marL="0" indent="0">
              <a:buNone/>
            </a:pPr>
            <a:endParaRPr lang="en-US" sz="1900" dirty="0">
              <a:solidFill>
                <a:schemeClr val="bg1"/>
              </a:solidFill>
              <a:latin typeface="Lucida Sans" panose="020B0602030504020204" pitchFamily="34" charset="0"/>
            </a:endParaRPr>
          </a:p>
          <a:p>
            <a:pPr marL="0" indent="0">
              <a:buNone/>
            </a:pPr>
            <a:r>
              <a:rPr lang="en-US" sz="1900" dirty="0" smtClean="0">
                <a:solidFill>
                  <a:schemeClr val="bg1"/>
                </a:solidFill>
                <a:latin typeface="Lucida Sans" panose="020B0602030504020204" pitchFamily="34" charset="0"/>
              </a:rPr>
              <a:t>The </a:t>
            </a:r>
            <a:r>
              <a:rPr lang="en-US" sz="1900" dirty="0">
                <a:solidFill>
                  <a:schemeClr val="bg1"/>
                </a:solidFill>
                <a:latin typeface="Lucida Sans" panose="020B0602030504020204" pitchFamily="34" charset="0"/>
              </a:rPr>
              <a:t>boat had been expected for several days and its cargo of merchandise had been advertised in the Missouri Gazette that very day, but the presence of the nuns on board was not presented as a news item</a:t>
            </a:r>
            <a:r>
              <a:rPr lang="en-US" sz="1900" dirty="0" smtClean="0">
                <a:solidFill>
                  <a:schemeClr val="bg1"/>
                </a:solidFill>
                <a:latin typeface="Lucida Sans" panose="020B0602030504020204" pitchFamily="34" charset="0"/>
              </a:rPr>
              <a:t>.</a:t>
            </a:r>
          </a:p>
          <a:p>
            <a:pPr marL="0" indent="0" algn="r">
              <a:buNone/>
            </a:pPr>
            <a:endParaRPr lang="en-US" sz="1200" dirty="0">
              <a:solidFill>
                <a:schemeClr val="bg1"/>
              </a:solidFill>
              <a:latin typeface="Lucida Sans" panose="020B0602030504020204" pitchFamily="34" charset="0"/>
            </a:endParaRPr>
          </a:p>
          <a:p>
            <a:pPr marL="0" indent="0" algn="r">
              <a:buNone/>
            </a:pPr>
            <a:r>
              <a:rPr lang="en-US" sz="1200" dirty="0" smtClean="0">
                <a:solidFill>
                  <a:schemeClr val="bg1"/>
                </a:solidFill>
                <a:latin typeface="Lucida Sans" panose="020B0602030504020204" pitchFamily="34" charset="0"/>
              </a:rPr>
              <a:t>Map:  http</a:t>
            </a:r>
            <a:r>
              <a:rPr lang="en-US" sz="1200" dirty="0">
                <a:solidFill>
                  <a:schemeClr val="bg1"/>
                </a:solidFill>
                <a:latin typeface="Lucida Sans" panose="020B0602030504020204" pitchFamily="34" charset="0"/>
              </a:rPr>
              <a:t>://www.osagecounty.org/Maps/map1818.html</a:t>
            </a:r>
          </a:p>
        </p:txBody>
      </p:sp>
      <p:pic>
        <p:nvPicPr>
          <p:cNvPr id="4100"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710164" y="1570038"/>
            <a:ext cx="3976636"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65107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solidFill>
                  <a:schemeClr val="bg1"/>
                </a:solidFill>
                <a:latin typeface="Lucida Sans" panose="020B0602030504020204" pitchFamily="34" charset="0"/>
              </a:rPr>
              <a:t/>
            </a:r>
            <a:br>
              <a:rPr lang="en-US" sz="2800" dirty="0" smtClean="0">
                <a:solidFill>
                  <a:schemeClr val="bg1"/>
                </a:solidFill>
                <a:latin typeface="Lucida Sans" panose="020B0602030504020204" pitchFamily="34" charset="0"/>
              </a:rPr>
            </a:br>
            <a:r>
              <a:rPr lang="en-US" sz="2800" dirty="0">
                <a:solidFill>
                  <a:schemeClr val="bg1"/>
                </a:solidFill>
                <a:latin typeface="Lucida Sans" panose="020B0602030504020204" pitchFamily="34" charset="0"/>
              </a:rPr>
              <a:t/>
            </a:r>
            <a:br>
              <a:rPr lang="en-US" sz="2800" dirty="0">
                <a:solidFill>
                  <a:schemeClr val="bg1"/>
                </a:solidFill>
                <a:latin typeface="Lucida Sans" panose="020B0602030504020204" pitchFamily="34" charset="0"/>
              </a:rPr>
            </a:br>
            <a:r>
              <a:rPr lang="en-US" sz="2800" dirty="0" smtClean="0">
                <a:solidFill>
                  <a:schemeClr val="bg1"/>
                </a:solidFill>
                <a:latin typeface="Lucida Sans" panose="020B0602030504020204" pitchFamily="34" charset="0"/>
              </a:rPr>
              <a:t/>
            </a:r>
            <a:br>
              <a:rPr lang="en-US" sz="2800" dirty="0" smtClean="0">
                <a:solidFill>
                  <a:schemeClr val="bg1"/>
                </a:solidFill>
                <a:latin typeface="Lucida Sans" panose="020B0602030504020204" pitchFamily="34" charset="0"/>
              </a:rPr>
            </a:br>
            <a:r>
              <a:rPr lang="en-US" sz="2800" dirty="0">
                <a:solidFill>
                  <a:schemeClr val="bg1"/>
                </a:solidFill>
                <a:latin typeface="Lucida Sans" panose="020B0602030504020204" pitchFamily="34" charset="0"/>
              </a:rPr>
              <a:t/>
            </a:r>
            <a:br>
              <a:rPr lang="en-US" sz="2800" dirty="0">
                <a:solidFill>
                  <a:schemeClr val="bg1"/>
                </a:solidFill>
                <a:latin typeface="Lucida Sans" panose="020B0602030504020204" pitchFamily="34" charset="0"/>
              </a:rPr>
            </a:br>
            <a:r>
              <a:rPr lang="en-US" sz="2800" dirty="0" smtClean="0">
                <a:latin typeface="Lucida Sans" panose="020B0602030504020204" pitchFamily="34" charset="0"/>
              </a:rPr>
              <a:t/>
            </a:r>
            <a:br>
              <a:rPr lang="en-US" sz="2800" dirty="0" smtClean="0">
                <a:latin typeface="Lucida Sans" panose="020B0602030504020204" pitchFamily="34" charset="0"/>
              </a:rPr>
            </a:br>
            <a:r>
              <a:rPr lang="en-US" sz="4000" dirty="0">
                <a:solidFill>
                  <a:schemeClr val="bg1"/>
                </a:solidFill>
                <a:latin typeface="Lucida Sans" panose="020B0602030504020204" pitchFamily="34" charset="0"/>
              </a:rPr>
              <a:t>August 21, 1818</a:t>
            </a:r>
          </a:p>
        </p:txBody>
      </p:sp>
      <p:sp>
        <p:nvSpPr>
          <p:cNvPr id="3" name="Content Placeholder 2"/>
          <p:cNvSpPr>
            <a:spLocks noGrp="1"/>
          </p:cNvSpPr>
          <p:nvPr>
            <p:ph sz="half" idx="1"/>
          </p:nvPr>
        </p:nvSpPr>
        <p:spPr>
          <a:xfrm>
            <a:off x="457200" y="5562600"/>
            <a:ext cx="8305800" cy="990600"/>
          </a:xfrm>
        </p:spPr>
        <p:txBody>
          <a:bodyPr>
            <a:normAutofit lnSpcReduction="10000"/>
          </a:bodyPr>
          <a:lstStyle/>
          <a:p>
            <a:pPr marL="0" indent="0">
              <a:buNone/>
            </a:pPr>
            <a:r>
              <a:rPr lang="en-US" sz="2000" dirty="0" smtClean="0">
                <a:solidFill>
                  <a:schemeClr val="bg1"/>
                </a:solidFill>
              </a:rPr>
              <a:t>The </a:t>
            </a:r>
            <a:r>
              <a:rPr lang="en-US" sz="2000" dirty="0">
                <a:solidFill>
                  <a:schemeClr val="bg1"/>
                </a:solidFill>
              </a:rPr>
              <a:t>nuns are welcomed to St. Louis by Bishop DuBourg and invited to stay at the home of General and Mrs. Bernard Pratte, who are parents of two sons and five daughters.</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363329" y="1496640"/>
            <a:ext cx="6485271" cy="406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536434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609</TotalTime>
  <Words>1239</Words>
  <Application>Microsoft Office PowerPoint</Application>
  <PresentationFormat>On-screen Show (4:3)</PresentationFormat>
  <Paragraphs>69</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Foundry</vt:lpstr>
      <vt:lpstr>Pioneer Philippine Lands  in Saint Louis</vt:lpstr>
      <vt:lpstr>Co-Founders of St. Louis  https://www.distilledhistory.com/category/colonialstlouis/</vt:lpstr>
      <vt:lpstr>Saint Louis 1764</vt:lpstr>
      <vt:lpstr>Saint Louis 1780 </vt:lpstr>
      <vt:lpstr>“These images were published in the Sunday edition of the St. Louis Post-Dispatch, February 16, 1964, to commemorate the 200th anniversary of the founding of St. Louis by Pierre Laclede and August Chouteau. Represented are some very common names is today's St. Louis: Pratte, Berthold, Smith, Lisa, Labadie, Papin, Clark, Gratiot, McKnight, and Brady.  This newspaper article came from a collection given to me by Marguerite Boulicault Foster who lives in San Antonio, Texas. When she and her husband moved from St. Louis her Uncle Willis saved everything he could about St. Louis to send to her to keep informed on things happening in her home town. Thanks Marguerite.”   https://stlouis.genealogyvillage.com/oldest.htm </vt:lpstr>
      <vt:lpstr>Identification Chart for Buildings in the Previous Engraving </vt:lpstr>
      <vt:lpstr>1817</vt:lpstr>
      <vt:lpstr>August 21, 1818</vt:lpstr>
      <vt:lpstr>     August 21, 1818</vt:lpstr>
      <vt:lpstr>General Bernard Pratte</vt:lpstr>
      <vt:lpstr>St. Louis Hospitality</vt:lpstr>
      <vt:lpstr>August 22, 1818</vt:lpstr>
      <vt:lpstr>Obedience</vt:lpstr>
      <vt:lpstr>Future Students</vt:lpstr>
      <vt:lpstr>August 29, 1818</vt:lpstr>
      <vt:lpstr>Packing Again</vt:lpstr>
      <vt:lpstr>What if Philippine Stayed in St. Louis?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Pioneer Philippine Lands  in Saint Louis</dc:title>
  <dc:creator>User</dc:creator>
  <cp:lastModifiedBy>User</cp:lastModifiedBy>
  <cp:revision>43</cp:revision>
  <dcterms:created xsi:type="dcterms:W3CDTF">2018-03-12T17:16:49Z</dcterms:created>
  <dcterms:modified xsi:type="dcterms:W3CDTF">2018-03-26T00:38:02Z</dcterms:modified>
</cp:coreProperties>
</file>