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2" r:id="rId4"/>
    <p:sldId id="258" r:id="rId5"/>
    <p:sldId id="259" r:id="rId6"/>
    <p:sldId id="260" r:id="rId7"/>
    <p:sldId id="261" r:id="rId8"/>
    <p:sldId id="264" r:id="rId9"/>
    <p:sldId id="265" r:id="rId10"/>
    <p:sldId id="266" r:id="rId11"/>
    <p:sldId id="267" r:id="rId12"/>
    <p:sldId id="268" r:id="rId13"/>
    <p:sldId id="269" r:id="rId14"/>
    <p:sldId id="292" r:id="rId15"/>
    <p:sldId id="263" r:id="rId16"/>
    <p:sldId id="280" r:id="rId17"/>
    <p:sldId id="290" r:id="rId18"/>
    <p:sldId id="281" r:id="rId19"/>
    <p:sldId id="279" r:id="rId20"/>
    <p:sldId id="270" r:id="rId21"/>
    <p:sldId id="277" r:id="rId22"/>
    <p:sldId id="285" r:id="rId23"/>
    <p:sldId id="284" r:id="rId24"/>
    <p:sldId id="271" r:id="rId25"/>
    <p:sldId id="29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8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177743D6-C15A-453E-85AA-0BDDD58C7395}" type="datetimeFigureOut">
              <a:rPr lang="en-US" smtClean="0"/>
              <a:t>11/6/2017</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CFB0382-4D0B-465E-B1D2-584236BF9F48}"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7743D6-C15A-453E-85AA-0BDDD58C7395}"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FB0382-4D0B-465E-B1D2-584236BF9F48}"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7743D6-C15A-453E-85AA-0BDDD58C7395}"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FB0382-4D0B-465E-B1D2-584236BF9F48}"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7743D6-C15A-453E-85AA-0BDDD58C7395}"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FB0382-4D0B-465E-B1D2-584236BF9F48}"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7743D6-C15A-453E-85AA-0BDDD58C7395}"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FB0382-4D0B-465E-B1D2-584236BF9F4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77743D6-C15A-453E-85AA-0BDDD58C7395}" type="datetimeFigureOut">
              <a:rPr lang="en-US" smtClean="0"/>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FB0382-4D0B-465E-B1D2-584236BF9F48}"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77743D6-C15A-453E-85AA-0BDDD58C7395}" type="datetimeFigureOut">
              <a:rPr lang="en-US" smtClean="0"/>
              <a:t>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FB0382-4D0B-465E-B1D2-584236BF9F48}"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77743D6-C15A-453E-85AA-0BDDD58C7395}" type="datetimeFigureOut">
              <a:rPr lang="en-US" smtClean="0"/>
              <a:t>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FB0382-4D0B-465E-B1D2-584236BF9F48}"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743D6-C15A-453E-85AA-0BDDD58C7395}" type="datetimeFigureOut">
              <a:rPr lang="en-US" smtClean="0"/>
              <a:t>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FB0382-4D0B-465E-B1D2-584236BF9F4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7743D6-C15A-453E-85AA-0BDDD58C7395}" type="datetimeFigureOut">
              <a:rPr lang="en-US" smtClean="0"/>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FB0382-4D0B-465E-B1D2-584236BF9F4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7743D6-C15A-453E-85AA-0BDDD58C7395}" type="datetimeFigureOut">
              <a:rPr lang="en-US" smtClean="0"/>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FB0382-4D0B-465E-B1D2-584236BF9F4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177743D6-C15A-453E-85AA-0BDDD58C7395}" type="datetimeFigureOut">
              <a:rPr lang="en-US" smtClean="0"/>
              <a:t>11/6/2017</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3CFB0382-4D0B-465E-B1D2-584236BF9F4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696200" cy="1676399"/>
          </a:xfrm>
        </p:spPr>
        <p:txBody>
          <a:bodyPr/>
          <a:lstStyle/>
          <a:p>
            <a:r>
              <a:rPr lang="en-US" sz="6000" dirty="0" smtClean="0"/>
              <a:t/>
            </a:r>
            <a:br>
              <a:rPr lang="en-US" sz="6000" dirty="0" smtClean="0"/>
            </a:br>
            <a:r>
              <a:rPr lang="en-US" sz="6000" dirty="0"/>
              <a:t/>
            </a:r>
            <a:br>
              <a:rPr lang="en-US" sz="6000" dirty="0"/>
            </a:br>
            <a:r>
              <a:rPr lang="en-US" sz="6000" dirty="0" smtClean="0"/>
              <a:t/>
            </a:r>
            <a:br>
              <a:rPr lang="en-US" sz="6000" dirty="0" smtClean="0"/>
            </a:br>
            <a:r>
              <a:rPr lang="en-US" sz="6000" dirty="0"/>
              <a:t/>
            </a:r>
            <a:br>
              <a:rPr lang="en-US" sz="6000" dirty="0"/>
            </a:br>
            <a:r>
              <a:rPr lang="en-US" sz="6000" dirty="0" smtClean="0"/>
              <a:t/>
            </a:r>
            <a:br>
              <a:rPr lang="en-US" sz="6000" dirty="0" smtClean="0"/>
            </a:br>
            <a:r>
              <a:rPr lang="en-US" sz="6000" dirty="0"/>
              <a:t/>
            </a:r>
            <a:br>
              <a:rPr lang="en-US" sz="6000" dirty="0"/>
            </a:br>
            <a:r>
              <a:rPr lang="en-US" sz="6000" dirty="0" smtClean="0"/>
              <a:t/>
            </a:r>
            <a:br>
              <a:rPr lang="en-US" sz="6000" dirty="0" smtClean="0"/>
            </a:br>
            <a:r>
              <a:rPr lang="en-US" sz="6000" dirty="0"/>
              <a:t/>
            </a:r>
            <a:br>
              <a:rPr lang="en-US" sz="6000" dirty="0"/>
            </a:br>
            <a:r>
              <a:rPr lang="en-US" sz="6000" dirty="0" smtClean="0"/>
              <a:t/>
            </a:r>
            <a:br>
              <a:rPr lang="en-US" sz="6000" dirty="0" smtClean="0"/>
            </a:br>
            <a:r>
              <a:rPr lang="en-US" sz="6000" dirty="0"/>
              <a:t/>
            </a:r>
            <a:br>
              <a:rPr lang="en-US" sz="6000" dirty="0"/>
            </a:br>
            <a:r>
              <a:rPr lang="en-US" sz="4000" dirty="0" smtClean="0"/>
              <a:t>Philippine’s Packing List</a:t>
            </a:r>
            <a:r>
              <a:rPr lang="en-US" sz="4000" dirty="0"/>
              <a:t/>
            </a:r>
            <a:br>
              <a:rPr lang="en-US" sz="4000" dirty="0"/>
            </a:br>
            <a:endParaRPr lang="en-US" sz="4000" dirty="0"/>
          </a:p>
        </p:txBody>
      </p:sp>
      <p:sp>
        <p:nvSpPr>
          <p:cNvPr id="3" name="Subtitle 2"/>
          <p:cNvSpPr>
            <a:spLocks noGrp="1"/>
          </p:cNvSpPr>
          <p:nvPr>
            <p:ph type="subTitle" idx="1"/>
          </p:nvPr>
        </p:nvSpPr>
        <p:spPr>
          <a:xfrm>
            <a:off x="914400" y="3767862"/>
            <a:ext cx="7391400" cy="2099538"/>
          </a:xfrm>
        </p:spPr>
        <p:txBody>
          <a:bodyPr>
            <a:normAutofit fontScale="62500" lnSpcReduction="20000"/>
          </a:bodyPr>
          <a:lstStyle/>
          <a:p>
            <a:endParaRPr lang="en-US" dirty="0" smtClean="0"/>
          </a:p>
          <a:p>
            <a:r>
              <a:rPr lang="en-US" sz="4000" dirty="0" smtClean="0"/>
              <a:t>In 1817, what does one pack to travel across the Atlantic Ocean, up the Mississippi River to </a:t>
            </a:r>
          </a:p>
          <a:p>
            <a:r>
              <a:rPr lang="en-US" sz="4000" dirty="0" smtClean="0"/>
              <a:t>St. Louis, and ultimately </a:t>
            </a:r>
            <a:r>
              <a:rPr lang="en-US" sz="4000" dirty="0" smtClean="0"/>
              <a:t>to St</a:t>
            </a:r>
            <a:r>
              <a:rPr lang="en-US" sz="4000" dirty="0" smtClean="0"/>
              <a:t>. Charles to open a school and fulfill a </a:t>
            </a:r>
            <a:r>
              <a:rPr lang="en-US" sz="4000" dirty="0" smtClean="0"/>
              <a:t>lifelong </a:t>
            </a:r>
            <a:r>
              <a:rPr lang="en-US" sz="4000" dirty="0" smtClean="0"/>
              <a:t>dream?</a:t>
            </a:r>
            <a:endParaRPr lang="en-US" sz="4000" dirty="0"/>
          </a:p>
        </p:txBody>
      </p:sp>
    </p:spTree>
    <p:extLst>
      <p:ext uri="{BB962C8B-B14F-4D97-AF65-F5344CB8AC3E}">
        <p14:creationId xmlns:p14="http://schemas.microsoft.com/office/powerpoint/2010/main" val="9828190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 the Wagon</a:t>
            </a:r>
            <a:endParaRPr lang="en-US" dirty="0"/>
          </a:p>
        </p:txBody>
      </p:sp>
      <p:sp>
        <p:nvSpPr>
          <p:cNvPr id="4" name="Content Placeholder 3"/>
          <p:cNvSpPr>
            <a:spLocks noGrp="1"/>
          </p:cNvSpPr>
          <p:nvPr>
            <p:ph sz="quarter" idx="14"/>
          </p:nvPr>
        </p:nvSpPr>
        <p:spPr>
          <a:xfrm>
            <a:off x="914400" y="4931664"/>
            <a:ext cx="7534655" cy="1392936"/>
          </a:xfrm>
        </p:spPr>
        <p:txBody>
          <a:bodyPr>
            <a:normAutofit fontScale="85000" lnSpcReduction="20000"/>
          </a:bodyPr>
          <a:lstStyle/>
          <a:p>
            <a:r>
              <a:rPr lang="en-US" dirty="0" smtClean="0"/>
              <a:t>“February </a:t>
            </a:r>
            <a:r>
              <a:rPr lang="en-US" dirty="0"/>
              <a:t>8, 1818:  </a:t>
            </a:r>
            <a:r>
              <a:rPr lang="en-US" dirty="0" smtClean="0"/>
              <a:t>‘A </a:t>
            </a:r>
            <a:r>
              <a:rPr lang="en-US" dirty="0"/>
              <a:t>crowd of curious onlookers gathered around the stagecoach before </a:t>
            </a:r>
            <a:r>
              <a:rPr lang="en-US" dirty="0">
                <a:solidFill>
                  <a:schemeClr val="tx1"/>
                </a:solidFill>
              </a:rPr>
              <a:t>the nuns climbed in with their satchels and packages</a:t>
            </a:r>
            <a:r>
              <a:rPr lang="en-US" dirty="0"/>
              <a:t>.  </a:t>
            </a:r>
            <a:r>
              <a:rPr lang="en-US" dirty="0">
                <a:solidFill>
                  <a:schemeClr val="accent5"/>
                </a:solidFill>
              </a:rPr>
              <a:t>The trunks and packing cases had gone ahead in a wagon</a:t>
            </a:r>
            <a:r>
              <a:rPr lang="en-US" dirty="0" smtClean="0"/>
              <a:t>.’“</a:t>
            </a:r>
            <a:endParaRPr lang="en-US" dirty="0" smtClean="0"/>
          </a:p>
          <a:p>
            <a:pPr marL="0" indent="0" algn="r">
              <a:buNone/>
            </a:pPr>
            <a:r>
              <a:rPr lang="en-US" dirty="0" smtClean="0"/>
              <a:t>(Callan, p. 211</a:t>
            </a:r>
            <a:r>
              <a:rPr lang="en-US" dirty="0"/>
              <a:t>)</a:t>
            </a:r>
          </a:p>
        </p:txBody>
      </p:sp>
      <p:pic>
        <p:nvPicPr>
          <p:cNvPr id="7173" name="Picture 5"/>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216150" y="2133600"/>
            <a:ext cx="4641850" cy="2665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24902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Quench Thirst</a:t>
            </a:r>
            <a:endParaRPr lang="en-US" dirty="0"/>
          </a:p>
        </p:txBody>
      </p:sp>
      <p:sp>
        <p:nvSpPr>
          <p:cNvPr id="3" name="Content Placeholder 2"/>
          <p:cNvSpPr>
            <a:spLocks noGrp="1"/>
          </p:cNvSpPr>
          <p:nvPr>
            <p:ph sz="quarter" idx="13"/>
          </p:nvPr>
        </p:nvSpPr>
        <p:spPr/>
        <p:txBody>
          <a:bodyPr>
            <a:normAutofit fontScale="70000" lnSpcReduction="20000"/>
          </a:bodyPr>
          <a:lstStyle/>
          <a:p>
            <a:r>
              <a:rPr lang="en-US" dirty="0" smtClean="0"/>
              <a:t>“February </a:t>
            </a:r>
            <a:r>
              <a:rPr lang="en-US" dirty="0"/>
              <a:t>15, 1818 Philippine writes to her family from Bordeaux:  </a:t>
            </a:r>
            <a:r>
              <a:rPr lang="en-US" dirty="0" smtClean="0"/>
              <a:t>‘Monsieur </a:t>
            </a:r>
            <a:r>
              <a:rPr lang="en-US" dirty="0" err="1"/>
              <a:t>Morange</a:t>
            </a:r>
            <a:r>
              <a:rPr lang="en-US" dirty="0"/>
              <a:t> has been so thoughtful as to supply us with </a:t>
            </a:r>
            <a:r>
              <a:rPr lang="en-US" dirty="0">
                <a:solidFill>
                  <a:schemeClr val="accent5"/>
                </a:solidFill>
              </a:rPr>
              <a:t>wine for the sea voyage</a:t>
            </a:r>
            <a:r>
              <a:rPr lang="en-US" dirty="0" smtClean="0"/>
              <a:t>.’  </a:t>
            </a:r>
            <a:r>
              <a:rPr lang="en-US" dirty="0" smtClean="0"/>
              <a:t>‘</a:t>
            </a:r>
            <a:r>
              <a:rPr lang="en-US" dirty="0" smtClean="0"/>
              <a:t>After </a:t>
            </a:r>
            <a:r>
              <a:rPr lang="en-US" dirty="0"/>
              <a:t>waiting several days I had the pleasure of greeting Madame </a:t>
            </a:r>
            <a:r>
              <a:rPr lang="en-US" dirty="0" err="1"/>
              <a:t>Morange</a:t>
            </a:r>
            <a:r>
              <a:rPr lang="en-US" dirty="0"/>
              <a:t> and Mademoiselle </a:t>
            </a:r>
            <a:r>
              <a:rPr lang="en-US" dirty="0" err="1"/>
              <a:t>Emiline</a:t>
            </a:r>
            <a:r>
              <a:rPr lang="en-US" dirty="0"/>
              <a:t>.  They are wonderfully kind.  I have never had a more cordial welcome.  They are going to supply us with </a:t>
            </a:r>
            <a:r>
              <a:rPr lang="en-US" dirty="0">
                <a:solidFill>
                  <a:schemeClr val="accent5"/>
                </a:solidFill>
              </a:rPr>
              <a:t>preserves and apples—they say apples are the best fruit to quench thirst</a:t>
            </a:r>
            <a:r>
              <a:rPr lang="en-US" dirty="0" smtClean="0"/>
              <a:t>.’”  </a:t>
            </a:r>
            <a:endParaRPr lang="en-US" dirty="0" smtClean="0"/>
          </a:p>
          <a:p>
            <a:pPr marL="0" indent="0" algn="r">
              <a:buNone/>
            </a:pPr>
            <a:r>
              <a:rPr lang="en-US" dirty="0" smtClean="0"/>
              <a:t>(Callan, p. </a:t>
            </a:r>
            <a:r>
              <a:rPr lang="en-US" dirty="0"/>
              <a:t>216)</a:t>
            </a:r>
          </a:p>
        </p:txBody>
      </p:sp>
      <p:pic>
        <p:nvPicPr>
          <p:cNvPr id="3074"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781746" y="2514600"/>
            <a:ext cx="367645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2850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Religious Relics</a:t>
            </a:r>
            <a:endParaRPr lang="en-US" dirty="0"/>
          </a:p>
        </p:txBody>
      </p:sp>
      <p:sp>
        <p:nvSpPr>
          <p:cNvPr id="4" name="Content Placeholder 3"/>
          <p:cNvSpPr>
            <a:spLocks noGrp="1"/>
          </p:cNvSpPr>
          <p:nvPr>
            <p:ph sz="quarter" idx="14"/>
          </p:nvPr>
        </p:nvSpPr>
        <p:spPr/>
        <p:txBody>
          <a:bodyPr>
            <a:normAutofit fontScale="70000" lnSpcReduction="20000"/>
          </a:bodyPr>
          <a:lstStyle/>
          <a:p>
            <a:r>
              <a:rPr lang="en-US" dirty="0" smtClean="0"/>
              <a:t>“February </a:t>
            </a:r>
            <a:r>
              <a:rPr lang="en-US" dirty="0"/>
              <a:t>18, 1818 Philippine writes to Mother Barat:  </a:t>
            </a:r>
            <a:r>
              <a:rPr lang="en-US" dirty="0" smtClean="0"/>
              <a:t>‘I </a:t>
            </a:r>
            <a:r>
              <a:rPr lang="en-US" dirty="0"/>
              <a:t>have been to the home of Madame Fournier, Bishop Du Bourg’s sister</a:t>
            </a:r>
            <a:r>
              <a:rPr lang="en-US" dirty="0" smtClean="0"/>
              <a:t>.’  </a:t>
            </a:r>
            <a:r>
              <a:rPr lang="en-US" dirty="0" smtClean="0"/>
              <a:t>‘</a:t>
            </a:r>
            <a:r>
              <a:rPr lang="en-US" dirty="0" smtClean="0"/>
              <a:t>She </a:t>
            </a:r>
            <a:r>
              <a:rPr lang="en-US" dirty="0"/>
              <a:t>has reserved our sleeping quarters on shipboard and is now talking about comforts, that is, </a:t>
            </a:r>
            <a:r>
              <a:rPr lang="en-US" dirty="0">
                <a:solidFill>
                  <a:schemeClr val="accent5"/>
                </a:solidFill>
              </a:rPr>
              <a:t>things to take with us for the sake of the body—mostly food.  As to the wine, Monsieur </a:t>
            </a:r>
            <a:r>
              <a:rPr lang="en-US" dirty="0" err="1">
                <a:solidFill>
                  <a:schemeClr val="accent5"/>
                </a:solidFill>
              </a:rPr>
              <a:t>Morange</a:t>
            </a:r>
            <a:r>
              <a:rPr lang="en-US" dirty="0">
                <a:solidFill>
                  <a:schemeClr val="accent5"/>
                </a:solidFill>
              </a:rPr>
              <a:t> has kindly taken care of that</a:t>
            </a:r>
            <a:r>
              <a:rPr lang="en-US" dirty="0" smtClean="0"/>
              <a:t>.’  ‘Father </a:t>
            </a:r>
            <a:r>
              <a:rPr lang="en-US" dirty="0"/>
              <a:t>Boyer paid us a long visit yesterday, showing great interest and speaking of the consolation we shall enjoy.  </a:t>
            </a:r>
            <a:r>
              <a:rPr lang="en-US" dirty="0">
                <a:solidFill>
                  <a:schemeClr val="accent5"/>
                </a:solidFill>
              </a:rPr>
              <a:t>He is going to give me some relics</a:t>
            </a:r>
            <a:r>
              <a:rPr lang="en-US" dirty="0" smtClean="0"/>
              <a:t>.’” </a:t>
            </a:r>
            <a:endParaRPr lang="en-US" dirty="0" smtClean="0"/>
          </a:p>
          <a:p>
            <a:pPr marL="0" indent="0" algn="r">
              <a:buNone/>
            </a:pPr>
            <a:r>
              <a:rPr lang="en-US" dirty="0" smtClean="0"/>
              <a:t>(Callan, p. </a:t>
            </a:r>
            <a:r>
              <a:rPr lang="en-US" dirty="0"/>
              <a:t>217)</a:t>
            </a:r>
          </a:p>
        </p:txBody>
      </p:sp>
      <p:pic>
        <p:nvPicPr>
          <p:cNvPr id="4098"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133600"/>
            <a:ext cx="3279378" cy="4372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3825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56263" cy="1054250"/>
          </a:xfrm>
        </p:spPr>
        <p:txBody>
          <a:bodyPr/>
          <a:lstStyle/>
          <a:p>
            <a:r>
              <a:rPr lang="en-US" sz="4400" dirty="0" smtClean="0"/>
              <a:t>Reliquary of the True Cross</a:t>
            </a:r>
            <a:endParaRPr lang="en-US" sz="4400" dirty="0"/>
          </a:p>
        </p:txBody>
      </p:sp>
      <p:sp>
        <p:nvSpPr>
          <p:cNvPr id="3" name="Content Placeholder 2"/>
          <p:cNvSpPr>
            <a:spLocks noGrp="1"/>
          </p:cNvSpPr>
          <p:nvPr>
            <p:ph sz="quarter" idx="13"/>
          </p:nvPr>
        </p:nvSpPr>
        <p:spPr>
          <a:xfrm>
            <a:off x="685800" y="2133600"/>
            <a:ext cx="3803904" cy="3877056"/>
          </a:xfrm>
        </p:spPr>
        <p:txBody>
          <a:bodyPr>
            <a:noAutofit/>
          </a:bodyPr>
          <a:lstStyle/>
          <a:p>
            <a:r>
              <a:rPr lang="en-US" sz="1200" dirty="0" smtClean="0"/>
              <a:t>“Our </a:t>
            </a:r>
            <a:r>
              <a:rPr lang="en-US" sz="1200" dirty="0">
                <a:solidFill>
                  <a:schemeClr val="accent5"/>
                </a:solidFill>
              </a:rPr>
              <a:t>furnishings </a:t>
            </a:r>
            <a:r>
              <a:rPr lang="en-US" sz="1200" dirty="0"/>
              <a:t>arrived in good condition.  Monseigneur was very well pleased with all the </a:t>
            </a:r>
            <a:r>
              <a:rPr lang="en-US" sz="1200" dirty="0">
                <a:solidFill>
                  <a:schemeClr val="accent5"/>
                </a:solidFill>
              </a:rPr>
              <a:t>chapel equipment</a:t>
            </a:r>
            <a:r>
              <a:rPr lang="en-US" sz="1200" dirty="0"/>
              <a:t>.  The </a:t>
            </a:r>
            <a:r>
              <a:rPr lang="en-US" sz="1200" dirty="0">
                <a:solidFill>
                  <a:schemeClr val="accent5"/>
                </a:solidFill>
              </a:rPr>
              <a:t>statue of our Lady </a:t>
            </a:r>
            <a:r>
              <a:rPr lang="en-US" sz="1200" dirty="0"/>
              <a:t>over the tabernacle touches the ceiling of our tiny chapel, which is about the size of the sanctuary of our chapel in Paris, but all is very devotional in this little corner.  There is </a:t>
            </a:r>
            <a:r>
              <a:rPr lang="en-US" sz="1200" dirty="0">
                <a:solidFill>
                  <a:schemeClr val="accent5"/>
                </a:solidFill>
              </a:rPr>
              <a:t>a beautiful picture of the Sacred Heart with more than fifty figures</a:t>
            </a:r>
            <a:r>
              <a:rPr lang="en-US" sz="1200" dirty="0"/>
              <a:t>.  This came from Rome.  The </a:t>
            </a:r>
            <a:r>
              <a:rPr lang="en-US" sz="1200" dirty="0">
                <a:solidFill>
                  <a:schemeClr val="accent5"/>
                </a:solidFill>
              </a:rPr>
              <a:t>picture of our Lord </a:t>
            </a:r>
            <a:r>
              <a:rPr lang="en-US" sz="1200" dirty="0"/>
              <a:t>showing His Sacred Heart is also from the Eternal City.  The </a:t>
            </a:r>
            <a:r>
              <a:rPr lang="en-US" sz="1200" dirty="0">
                <a:solidFill>
                  <a:schemeClr val="accent5"/>
                </a:solidFill>
              </a:rPr>
              <a:t>paintings of the Nativity and of the Adoration of the Magi </a:t>
            </a:r>
            <a:r>
              <a:rPr lang="en-US" sz="1200" dirty="0"/>
              <a:t>are ravishing.  There is a </a:t>
            </a:r>
            <a:r>
              <a:rPr lang="en-US" sz="1200" b="1" dirty="0">
                <a:solidFill>
                  <a:schemeClr val="accent5"/>
                </a:solidFill>
              </a:rPr>
              <a:t>reliquary containing small fragments of the True Cross</a:t>
            </a:r>
            <a:r>
              <a:rPr lang="en-US" sz="1200" dirty="0"/>
              <a:t>…relics of many saints, including St. Ignatius and St. Francis Regis—more, all told, than you have, and finally that </a:t>
            </a:r>
            <a:r>
              <a:rPr lang="en-US" sz="1200" dirty="0">
                <a:solidFill>
                  <a:schemeClr val="accent5"/>
                </a:solidFill>
              </a:rPr>
              <a:t>picture of St. Regis </a:t>
            </a:r>
            <a:r>
              <a:rPr lang="en-US" sz="1200" dirty="0"/>
              <a:t>which I found in the garret of the church in Grenoble, and which I promised to have honored if he should bring us to America.  We placed it above the tabernacle the day it was framed, and the Mass in honor of St. Regis was said</a:t>
            </a:r>
            <a:r>
              <a:rPr lang="en-US" sz="1200" dirty="0" smtClean="0"/>
              <a:t>.”</a:t>
            </a:r>
          </a:p>
          <a:p>
            <a:pPr marL="0" indent="0" algn="r">
              <a:buNone/>
            </a:pPr>
            <a:r>
              <a:rPr lang="en-US" sz="1200" dirty="0" smtClean="0"/>
              <a:t>(Callan, p. </a:t>
            </a:r>
            <a:r>
              <a:rPr lang="en-US" sz="1200" dirty="0"/>
              <a:t>278-279)</a:t>
            </a:r>
          </a:p>
        </p:txBody>
      </p:sp>
      <p:pic>
        <p:nvPicPr>
          <p:cNvPr id="5122"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5089923" y="2239963"/>
            <a:ext cx="3063477" cy="408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35419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Final Preparations in Bordeaux</a:t>
            </a:r>
          </a:p>
        </p:txBody>
      </p:sp>
      <p:sp>
        <p:nvSpPr>
          <p:cNvPr id="4" name="Content Placeholder 3"/>
          <p:cNvSpPr>
            <a:spLocks noGrp="1"/>
          </p:cNvSpPr>
          <p:nvPr>
            <p:ph sz="quarter" idx="14"/>
          </p:nvPr>
        </p:nvSpPr>
        <p:spPr>
          <a:xfrm>
            <a:off x="4645150" y="2371344"/>
            <a:ext cx="4041649" cy="3877056"/>
          </a:xfrm>
        </p:spPr>
        <p:txBody>
          <a:bodyPr>
            <a:normAutofit fontScale="62500" lnSpcReduction="20000"/>
          </a:bodyPr>
          <a:lstStyle/>
          <a:p>
            <a:r>
              <a:rPr lang="en-US" dirty="0"/>
              <a:t>Philippine’s February 28, 1818 Letter to Mother Barat:</a:t>
            </a:r>
          </a:p>
          <a:p>
            <a:endParaRPr lang="en-US" dirty="0"/>
          </a:p>
          <a:p>
            <a:r>
              <a:rPr lang="en-US" dirty="0"/>
              <a:t>Our diverse little shopping </a:t>
            </a:r>
            <a:r>
              <a:rPr lang="en-US" dirty="0" smtClean="0"/>
              <a:t>list:  Trunks </a:t>
            </a:r>
            <a:r>
              <a:rPr lang="en-US" dirty="0"/>
              <a:t>for the cabins, umbrella, alarm clock</a:t>
            </a:r>
          </a:p>
          <a:p>
            <a:r>
              <a:rPr lang="en-US" dirty="0"/>
              <a:t>Bedding includes a mattress, pillow, two blankets, and a mosquito net costing 144 francs each</a:t>
            </a:r>
          </a:p>
          <a:p>
            <a:r>
              <a:rPr lang="en-US" dirty="0"/>
              <a:t>Our places on the ship will cost 900 francs each</a:t>
            </a:r>
          </a:p>
          <a:p>
            <a:r>
              <a:rPr lang="en-US" dirty="0"/>
              <a:t>The food will be of good quality; there are live chickens, milk they have learned to preserve by a secret formula</a:t>
            </a:r>
          </a:p>
          <a:p>
            <a:r>
              <a:rPr lang="en-US" dirty="0"/>
              <a:t>Mr. </a:t>
            </a:r>
            <a:r>
              <a:rPr lang="en-US" dirty="0" err="1"/>
              <a:t>Marange</a:t>
            </a:r>
            <a:r>
              <a:rPr lang="en-US" dirty="0"/>
              <a:t> has offered a supply of wine</a:t>
            </a:r>
          </a:p>
        </p:txBody>
      </p:sp>
      <p:pic>
        <p:nvPicPr>
          <p:cNvPr id="1026"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590800"/>
            <a:ext cx="3956050" cy="2724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11591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3341" y="1387737"/>
            <a:ext cx="6777318" cy="1279263"/>
          </a:xfrm>
        </p:spPr>
        <p:txBody>
          <a:bodyPr/>
          <a:lstStyle/>
          <a:p>
            <a:r>
              <a:rPr lang="en-US" sz="2000" dirty="0"/>
              <a:t>Callan, Louise. Philippine Duchesne: Frontier Missionary of the Sacred Heart. </a:t>
            </a:r>
            <a:r>
              <a:rPr lang="en-US" sz="2000" dirty="0" err="1"/>
              <a:t>Maryland:Newman</a:t>
            </a:r>
            <a:r>
              <a:rPr lang="en-US" sz="2000" dirty="0"/>
              <a:t>, 1957. Print. </a:t>
            </a:r>
          </a:p>
        </p:txBody>
      </p:sp>
      <p:sp>
        <p:nvSpPr>
          <p:cNvPr id="3" name="Subtitle 2"/>
          <p:cNvSpPr>
            <a:spLocks noGrp="1"/>
          </p:cNvSpPr>
          <p:nvPr>
            <p:ph type="subTitle" idx="1"/>
          </p:nvPr>
        </p:nvSpPr>
        <p:spPr>
          <a:xfrm>
            <a:off x="1066800" y="3767862"/>
            <a:ext cx="7010400" cy="1752600"/>
          </a:xfrm>
        </p:spPr>
        <p:txBody>
          <a:bodyPr>
            <a:normAutofit/>
          </a:bodyPr>
          <a:lstStyle/>
          <a:p>
            <a:endParaRPr lang="en-US" sz="2000" dirty="0" smtClean="0"/>
          </a:p>
          <a:p>
            <a:r>
              <a:rPr lang="en-US" sz="2000" dirty="0" smtClean="0"/>
              <a:t>In addition, the Academy of the Sacred Heart and the Shrine of St. Philippine Duchesne have the following  items in the museum rooms that Philippine brought with her from France but are not mentioned in her letters.  </a:t>
            </a:r>
            <a:endParaRPr lang="en-US" sz="2000" dirty="0"/>
          </a:p>
        </p:txBody>
      </p:sp>
    </p:spTree>
    <p:extLst>
      <p:ext uri="{BB962C8B-B14F-4D97-AF65-F5344CB8AC3E}">
        <p14:creationId xmlns:p14="http://schemas.microsoft.com/office/powerpoint/2010/main" val="39637948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457200"/>
            <a:ext cx="7756263" cy="1054250"/>
          </a:xfrm>
        </p:spPr>
        <p:txBody>
          <a:bodyPr/>
          <a:lstStyle/>
          <a:p>
            <a:r>
              <a:rPr lang="en-US" dirty="0" smtClean="0"/>
              <a:t>Crucifix</a:t>
            </a:r>
            <a:endParaRPr lang="en-US" dirty="0"/>
          </a:p>
        </p:txBody>
      </p:sp>
      <p:pic>
        <p:nvPicPr>
          <p:cNvPr id="9219"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133872" y="2239963"/>
            <a:ext cx="2907506"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quarter" idx="14"/>
          </p:nvPr>
        </p:nvSpPr>
        <p:spPr/>
        <p:txBody>
          <a:bodyPr>
            <a:normAutofit/>
          </a:bodyPr>
          <a:lstStyle/>
          <a:p>
            <a:r>
              <a:rPr lang="en-US" sz="3600" dirty="0" smtClean="0"/>
              <a:t>Philippine brought this crucifix from France which she used in the infirmary.</a:t>
            </a:r>
            <a:endParaRPr lang="en-US" sz="3600" dirty="0"/>
          </a:p>
        </p:txBody>
      </p:sp>
    </p:spTree>
    <p:extLst>
      <p:ext uri="{BB962C8B-B14F-4D97-AF65-F5344CB8AC3E}">
        <p14:creationId xmlns:p14="http://schemas.microsoft.com/office/powerpoint/2010/main" val="12628332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Loretto</a:t>
            </a:r>
            <a:r>
              <a:rPr lang="en-US" dirty="0" smtClean="0"/>
              <a:t> Bell</a:t>
            </a:r>
            <a:endParaRPr lang="en-US" dirty="0"/>
          </a:p>
        </p:txBody>
      </p:sp>
      <p:sp>
        <p:nvSpPr>
          <p:cNvPr id="4" name="Content Placeholder 3"/>
          <p:cNvSpPr>
            <a:spLocks noGrp="1"/>
          </p:cNvSpPr>
          <p:nvPr>
            <p:ph sz="quarter" idx="14"/>
          </p:nvPr>
        </p:nvSpPr>
        <p:spPr>
          <a:xfrm>
            <a:off x="914400" y="5486400"/>
            <a:ext cx="7534655" cy="783336"/>
          </a:xfrm>
        </p:spPr>
        <p:txBody>
          <a:bodyPr>
            <a:normAutofit lnSpcReduction="10000"/>
          </a:bodyPr>
          <a:lstStyle/>
          <a:p>
            <a:pPr algn="ctr"/>
            <a:r>
              <a:rPr lang="en-US" dirty="0" smtClean="0"/>
              <a:t>A little </a:t>
            </a:r>
            <a:r>
              <a:rPr lang="en-US" dirty="0" err="1" smtClean="0"/>
              <a:t>Loretto</a:t>
            </a:r>
            <a:r>
              <a:rPr lang="en-US" dirty="0" smtClean="0"/>
              <a:t> bell used by Philippine when answering the prayers at Mass.</a:t>
            </a:r>
            <a:endParaRPr lang="en-US"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438400" y="2133600"/>
            <a:ext cx="426720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96057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Philippine’s Side Beads</a:t>
            </a:r>
            <a:endParaRPr lang="en-US" dirty="0"/>
          </a:p>
        </p:txBody>
      </p:sp>
      <p:sp>
        <p:nvSpPr>
          <p:cNvPr id="3" name="Content Placeholder 2"/>
          <p:cNvSpPr>
            <a:spLocks noGrp="1"/>
          </p:cNvSpPr>
          <p:nvPr>
            <p:ph sz="quarter" idx="13"/>
          </p:nvPr>
        </p:nvSpPr>
        <p:spPr/>
        <p:txBody>
          <a:bodyPr>
            <a:normAutofit fontScale="92500" lnSpcReduction="10000"/>
          </a:bodyPr>
          <a:lstStyle/>
          <a:p>
            <a:r>
              <a:rPr lang="en-US" dirty="0" smtClean="0"/>
              <a:t>Side </a:t>
            </a:r>
            <a:r>
              <a:rPr lang="en-US" dirty="0"/>
              <a:t>beads, worn by many orders of religious men and women, originally replaced the sword (worn by men in the days when many of these religious orders were founded.)  Since most people were right-handed, the sword or side beads were worn on the left side.</a:t>
            </a:r>
          </a:p>
        </p:txBody>
      </p:sp>
      <p:pic>
        <p:nvPicPr>
          <p:cNvPr id="1229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093097" y="2239963"/>
            <a:ext cx="2907506"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73885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Philippine’s Watch</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7926" y="2049621"/>
            <a:ext cx="6940673" cy="4424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4309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Let’s Find Out Using </a:t>
            </a:r>
            <a:br>
              <a:rPr lang="en-US" sz="3600" dirty="0" smtClean="0"/>
            </a:br>
            <a:r>
              <a:rPr lang="en-US" sz="3600" dirty="0" smtClean="0"/>
              <a:t>Philippine’s Letters</a:t>
            </a:r>
            <a:endParaRPr lang="en-US" sz="3600" dirty="0"/>
          </a:p>
        </p:txBody>
      </p:sp>
      <p:sp>
        <p:nvSpPr>
          <p:cNvPr id="3" name="Content Placeholder 2"/>
          <p:cNvSpPr>
            <a:spLocks noGrp="1"/>
          </p:cNvSpPr>
          <p:nvPr>
            <p:ph sz="quarter" idx="13"/>
          </p:nvPr>
        </p:nvSpPr>
        <p:spPr/>
        <p:txBody>
          <a:bodyPr>
            <a:normAutofit fontScale="92500" lnSpcReduction="10000"/>
          </a:bodyPr>
          <a:lstStyle/>
          <a:p>
            <a:r>
              <a:rPr lang="en-US" dirty="0" smtClean="0"/>
              <a:t>“In </a:t>
            </a:r>
            <a:r>
              <a:rPr lang="en-US" dirty="0"/>
              <a:t>an August 29, 1817 letter from Philippine to her cousin, Josephine, about her upcoming journey to the New World:  “So we must prepare what is needed for a </a:t>
            </a:r>
            <a:r>
              <a:rPr lang="en-US" dirty="0">
                <a:solidFill>
                  <a:schemeClr val="accent5"/>
                </a:solidFill>
              </a:rPr>
              <a:t>sacristy</a:t>
            </a:r>
            <a:r>
              <a:rPr lang="en-US" dirty="0" smtClean="0"/>
              <a:t>.””</a:t>
            </a:r>
          </a:p>
          <a:p>
            <a:pPr marL="0" indent="0" algn="r">
              <a:buNone/>
            </a:pPr>
            <a:r>
              <a:rPr lang="en-US" dirty="0" smtClean="0"/>
              <a:t>(</a:t>
            </a:r>
            <a:r>
              <a:rPr lang="en-US" dirty="0"/>
              <a:t>Callan, p. 200</a:t>
            </a:r>
            <a:r>
              <a:rPr lang="en-US" dirty="0" smtClean="0"/>
              <a:t>)</a:t>
            </a:r>
          </a:p>
          <a:p>
            <a:pPr marL="0" indent="0">
              <a:buNone/>
            </a:pPr>
            <a:endParaRPr lang="en-US" sz="2000" dirty="0"/>
          </a:p>
          <a:p>
            <a:pPr marL="0" indent="0">
              <a:buNone/>
            </a:pPr>
            <a:r>
              <a:rPr lang="en-US" sz="1500" dirty="0" smtClean="0"/>
              <a:t>(See Common Resources, “</a:t>
            </a:r>
            <a:r>
              <a:rPr lang="en-US" sz="1500" i="1" dirty="0" smtClean="0"/>
              <a:t>Truly a Treasure</a:t>
            </a:r>
            <a:r>
              <a:rPr lang="en-US" sz="1500" dirty="0" smtClean="0"/>
              <a:t>” for the history behind Philippine’s ciborium at right.)</a:t>
            </a:r>
            <a:endParaRPr lang="en-US" sz="1500" dirty="0"/>
          </a:p>
        </p:txBody>
      </p:sp>
      <p:pic>
        <p:nvPicPr>
          <p:cNvPr id="102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181600" y="2226829"/>
            <a:ext cx="2548948" cy="4173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487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Silver Spoons</a:t>
            </a:r>
            <a:endParaRPr lang="en-US" dirty="0"/>
          </a:p>
        </p:txBody>
      </p:sp>
      <p:pic>
        <p:nvPicPr>
          <p:cNvPr id="7171" name="Picture 3"/>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4645025" y="2751932"/>
            <a:ext cx="3803650" cy="285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sz="quarter" idx="13"/>
          </p:nvPr>
        </p:nvSpPr>
        <p:spPr/>
        <p:txBody>
          <a:bodyPr>
            <a:noAutofit/>
          </a:bodyPr>
          <a:lstStyle/>
          <a:p>
            <a:r>
              <a:rPr lang="en-US" sz="3200" dirty="0" smtClean="0"/>
              <a:t>Silver spoons brought from France for the infirmary – the spoon with the worn edge was used to cut hosts.</a:t>
            </a:r>
            <a:endParaRPr lang="en-US" sz="3200" dirty="0"/>
          </a:p>
        </p:txBody>
      </p:sp>
    </p:spTree>
    <p:extLst>
      <p:ext uri="{BB962C8B-B14F-4D97-AF65-F5344CB8AC3E}">
        <p14:creationId xmlns:p14="http://schemas.microsoft.com/office/powerpoint/2010/main" val="14165720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More Books</a:t>
            </a:r>
            <a:endParaRPr lang="en-US" sz="4000" dirty="0"/>
          </a:p>
        </p:txBody>
      </p:sp>
      <p:pic>
        <p:nvPicPr>
          <p:cNvPr id="8196" name="Picture 4"/>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751932"/>
            <a:ext cx="3803650" cy="285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2751932"/>
            <a:ext cx="3803650" cy="285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3246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Using what we know about Philippine’s story, </a:t>
            </a:r>
          </a:p>
        </p:txBody>
      </p:sp>
      <p:sp>
        <p:nvSpPr>
          <p:cNvPr id="3" name="Subtitle 2"/>
          <p:cNvSpPr>
            <a:spLocks noGrp="1"/>
          </p:cNvSpPr>
          <p:nvPr>
            <p:ph type="subTitle" idx="1"/>
          </p:nvPr>
        </p:nvSpPr>
        <p:spPr/>
        <p:txBody>
          <a:bodyPr>
            <a:normAutofit/>
          </a:bodyPr>
          <a:lstStyle/>
          <a:p>
            <a:r>
              <a:rPr lang="en-US" sz="4000" dirty="0"/>
              <a:t>what other items would Philippine have packed?</a:t>
            </a:r>
          </a:p>
        </p:txBody>
      </p:sp>
    </p:spTree>
    <p:extLst>
      <p:ext uri="{BB962C8B-B14F-4D97-AF65-F5344CB8AC3E}">
        <p14:creationId xmlns:p14="http://schemas.microsoft.com/office/powerpoint/2010/main" val="1865982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Quill &amp; Ink</a:t>
            </a:r>
            <a:endParaRPr lang="en-US" dirty="0"/>
          </a:p>
        </p:txBody>
      </p:sp>
      <p:pic>
        <p:nvPicPr>
          <p:cNvPr id="3075" name="Picture 3"/>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038600" y="2286000"/>
            <a:ext cx="4721069" cy="3141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282" y="2209800"/>
            <a:ext cx="336852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0714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Religious Habit, Fabric, Needles </a:t>
            </a:r>
            <a:r>
              <a:rPr lang="en-US" sz="2800" dirty="0"/>
              <a:t>and </a:t>
            </a:r>
            <a:r>
              <a:rPr lang="en-US" sz="2800" dirty="0" smtClean="0"/>
              <a:t>Thread </a:t>
            </a:r>
            <a:r>
              <a:rPr lang="en-US" sz="2800" dirty="0"/>
              <a:t>to make and mend her religious habit.</a:t>
            </a:r>
            <a:br>
              <a:rPr lang="en-US" sz="2800" dirty="0"/>
            </a:br>
            <a:endParaRPr lang="en-US" sz="2800" dirty="0"/>
          </a:p>
        </p:txBody>
      </p:sp>
      <p:pic>
        <p:nvPicPr>
          <p:cNvPr id="11266"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239963"/>
            <a:ext cx="3279378" cy="4372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09801"/>
            <a:ext cx="3733800" cy="248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rot="16200000">
            <a:off x="5725968" y="4400694"/>
            <a:ext cx="2113252" cy="2436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78658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3341" y="990601"/>
            <a:ext cx="6777318" cy="1524000"/>
          </a:xfrm>
        </p:spPr>
        <p:txBody>
          <a:bodyPr/>
          <a:lstStyle/>
          <a:p>
            <a:r>
              <a:rPr lang="en-US" dirty="0"/>
              <a:t>B</a:t>
            </a:r>
            <a:r>
              <a:rPr lang="en-US" dirty="0" smtClean="0"/>
              <a:t>rainstorm….</a:t>
            </a:r>
            <a:endParaRPr lang="en-US" dirty="0"/>
          </a:p>
        </p:txBody>
      </p:sp>
      <p:sp>
        <p:nvSpPr>
          <p:cNvPr id="3" name="Subtitle 2"/>
          <p:cNvSpPr>
            <a:spLocks noGrp="1"/>
          </p:cNvSpPr>
          <p:nvPr>
            <p:ph type="subTitle" idx="1"/>
          </p:nvPr>
        </p:nvSpPr>
        <p:spPr/>
        <p:txBody>
          <a:bodyPr>
            <a:normAutofit fontScale="85000" lnSpcReduction="10000"/>
          </a:bodyPr>
          <a:lstStyle/>
          <a:p>
            <a:endParaRPr lang="en-US" dirty="0"/>
          </a:p>
          <a:p>
            <a:endParaRPr lang="en-US" dirty="0" smtClean="0"/>
          </a:p>
          <a:p>
            <a:r>
              <a:rPr lang="en-US" sz="4000" dirty="0" smtClean="0"/>
              <a:t>What else do you think Philippine would have packed?</a:t>
            </a:r>
            <a:endParaRPr lang="en-US" sz="4000" dirty="0"/>
          </a:p>
        </p:txBody>
      </p:sp>
    </p:spTree>
    <p:extLst>
      <p:ext uri="{BB962C8B-B14F-4D97-AF65-F5344CB8AC3E}">
        <p14:creationId xmlns:p14="http://schemas.microsoft.com/office/powerpoint/2010/main" val="1693299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Vestments</a:t>
            </a:r>
            <a:endParaRPr lang="en-US" dirty="0"/>
          </a:p>
        </p:txBody>
      </p:sp>
      <p:sp>
        <p:nvSpPr>
          <p:cNvPr id="4" name="Content Placeholder 3"/>
          <p:cNvSpPr>
            <a:spLocks noGrp="1"/>
          </p:cNvSpPr>
          <p:nvPr>
            <p:ph sz="quarter" idx="14"/>
          </p:nvPr>
        </p:nvSpPr>
        <p:spPr/>
        <p:txBody>
          <a:bodyPr>
            <a:normAutofit fontScale="85000" lnSpcReduction="10000"/>
          </a:bodyPr>
          <a:lstStyle/>
          <a:p>
            <a:r>
              <a:rPr lang="en-US" dirty="0" smtClean="0"/>
              <a:t>“Furthermore</a:t>
            </a:r>
            <a:r>
              <a:rPr lang="en-US" dirty="0"/>
              <a:t>, the vicar-general [of Bishop Du Bourg], who is remaining at Bordeaux as agent for the mission, writes to our Mother General, begging her to procure </a:t>
            </a:r>
            <a:r>
              <a:rPr lang="en-US" dirty="0">
                <a:solidFill>
                  <a:schemeClr val="accent5"/>
                </a:solidFill>
              </a:rPr>
              <a:t>material, muslin, linen, galloon, all that can be used to make vestments </a:t>
            </a:r>
            <a:r>
              <a:rPr lang="en-US" dirty="0"/>
              <a:t>and all that can impress the savages in the pomp of liturgical ceremonies</a:t>
            </a:r>
            <a:r>
              <a:rPr lang="en-US" dirty="0" smtClean="0"/>
              <a:t>.” </a:t>
            </a:r>
            <a:endParaRPr lang="en-US" dirty="0" smtClean="0"/>
          </a:p>
          <a:p>
            <a:pPr marL="0" indent="0" algn="r">
              <a:buNone/>
            </a:pPr>
            <a:r>
              <a:rPr lang="en-US" dirty="0" smtClean="0"/>
              <a:t>(</a:t>
            </a:r>
            <a:r>
              <a:rPr lang="en-US" dirty="0"/>
              <a:t>Callan, p. 200)</a:t>
            </a:r>
          </a:p>
          <a:p>
            <a:endParaRPr lang="en-US" dirty="0"/>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133872" y="2239963"/>
            <a:ext cx="2907506"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8190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Books</a:t>
            </a:r>
            <a:endParaRPr lang="en-US" dirty="0"/>
          </a:p>
        </p:txBody>
      </p:sp>
      <p:sp>
        <p:nvSpPr>
          <p:cNvPr id="3" name="Content Placeholder 2"/>
          <p:cNvSpPr>
            <a:spLocks noGrp="1"/>
          </p:cNvSpPr>
          <p:nvPr>
            <p:ph sz="quarter" idx="13"/>
          </p:nvPr>
        </p:nvSpPr>
        <p:spPr>
          <a:xfrm>
            <a:off x="457200" y="2240280"/>
            <a:ext cx="3803904" cy="3877056"/>
          </a:xfrm>
        </p:spPr>
        <p:txBody>
          <a:bodyPr>
            <a:normAutofit fontScale="85000" lnSpcReduction="10000"/>
          </a:bodyPr>
          <a:lstStyle/>
          <a:p>
            <a:r>
              <a:rPr lang="en-US" dirty="0"/>
              <a:t>“Preparations for the voyage were, however, under way.  News of the Superior General’s promise to Bishop Du Bourg has traveled to Amiens, Poitiers, Grenoble, Niort, and Quimper.  In all the </a:t>
            </a:r>
            <a:r>
              <a:rPr lang="en-US" dirty="0">
                <a:solidFill>
                  <a:schemeClr val="accent5"/>
                </a:solidFill>
              </a:rPr>
              <a:t>convents contributions for the mission were being collected and packed for shipment</a:t>
            </a:r>
            <a:r>
              <a:rPr lang="en-US" dirty="0"/>
              <a:t>.”   </a:t>
            </a:r>
          </a:p>
          <a:p>
            <a:pPr marL="0" indent="0" algn="r">
              <a:buNone/>
            </a:pPr>
            <a:r>
              <a:rPr lang="en-US" dirty="0"/>
              <a:t>(Callan, p. 203)</a:t>
            </a:r>
          </a:p>
        </p:txBody>
      </p:sp>
      <p:pic>
        <p:nvPicPr>
          <p:cNvPr id="2050"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4645024" y="2438400"/>
            <a:ext cx="4120093" cy="3090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0362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Packing….</a:t>
            </a:r>
            <a:endParaRPr lang="en-US" dirty="0"/>
          </a:p>
        </p:txBody>
      </p:sp>
      <p:sp>
        <p:nvSpPr>
          <p:cNvPr id="3" name="Content Placeholder 2"/>
          <p:cNvSpPr>
            <a:spLocks noGrp="1"/>
          </p:cNvSpPr>
          <p:nvPr>
            <p:ph sz="quarter" idx="13"/>
          </p:nvPr>
        </p:nvSpPr>
        <p:spPr>
          <a:xfrm>
            <a:off x="4953000" y="2667000"/>
            <a:ext cx="3581400" cy="3200400"/>
          </a:xfrm>
        </p:spPr>
        <p:txBody>
          <a:bodyPr>
            <a:normAutofit/>
          </a:bodyPr>
          <a:lstStyle/>
          <a:p>
            <a:r>
              <a:rPr lang="en-US" dirty="0"/>
              <a:t>“She packed the </a:t>
            </a:r>
            <a:r>
              <a:rPr lang="en-US" dirty="0">
                <a:solidFill>
                  <a:schemeClr val="accent5"/>
                </a:solidFill>
              </a:rPr>
              <a:t>trunks, cases, satchels</a:t>
            </a:r>
            <a:r>
              <a:rPr lang="en-US" dirty="0"/>
              <a:t>, without the least anxiety or trouble.” </a:t>
            </a:r>
            <a:endParaRPr lang="en-US" dirty="0" smtClean="0"/>
          </a:p>
          <a:p>
            <a:pPr marL="0" indent="0" algn="r">
              <a:buNone/>
            </a:pPr>
            <a:r>
              <a:rPr lang="en-US" dirty="0" smtClean="0"/>
              <a:t>(</a:t>
            </a:r>
            <a:r>
              <a:rPr lang="en-US" dirty="0"/>
              <a:t>Callan, p. 204)</a:t>
            </a:r>
          </a:p>
        </p:txBody>
      </p:sp>
      <p:pic>
        <p:nvPicPr>
          <p:cNvPr id="102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52685" y="2362200"/>
            <a:ext cx="389071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3222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Passports</a:t>
            </a:r>
            <a:endParaRPr lang="en-US" dirty="0"/>
          </a:p>
        </p:txBody>
      </p:sp>
      <p:sp>
        <p:nvSpPr>
          <p:cNvPr id="4" name="Content Placeholder 3"/>
          <p:cNvSpPr>
            <a:spLocks noGrp="1"/>
          </p:cNvSpPr>
          <p:nvPr>
            <p:ph sz="quarter" idx="14"/>
          </p:nvPr>
        </p:nvSpPr>
        <p:spPr>
          <a:xfrm>
            <a:off x="533400" y="2286000"/>
            <a:ext cx="3803904" cy="3877056"/>
          </a:xfrm>
        </p:spPr>
        <p:txBody>
          <a:bodyPr>
            <a:normAutofit fontScale="92500"/>
          </a:bodyPr>
          <a:lstStyle/>
          <a:p>
            <a:r>
              <a:rPr lang="en-US" dirty="0"/>
              <a:t>“The </a:t>
            </a:r>
            <a:r>
              <a:rPr lang="en-US" dirty="0">
                <a:solidFill>
                  <a:schemeClr val="accent5"/>
                </a:solidFill>
              </a:rPr>
              <a:t>passports</a:t>
            </a:r>
            <a:r>
              <a:rPr lang="en-US" dirty="0"/>
              <a:t> gave most anxiety, for it was feared they would not be obtained in time.  But a relative of Mother Duchesne took the matter in hand, battled with the difficulties, and brought the papers a few hours before the party left us</a:t>
            </a:r>
            <a:r>
              <a:rPr lang="en-US" dirty="0" smtClean="0"/>
              <a:t>.” </a:t>
            </a:r>
          </a:p>
          <a:p>
            <a:pPr marL="0" indent="0" algn="r">
              <a:buNone/>
            </a:pPr>
            <a:r>
              <a:rPr lang="en-US" dirty="0"/>
              <a:t>(</a:t>
            </a:r>
            <a:r>
              <a:rPr lang="en-US" dirty="0" smtClean="0"/>
              <a:t>Callan</a:t>
            </a:r>
            <a:r>
              <a:rPr lang="en-US" dirty="0"/>
              <a:t>, p. </a:t>
            </a:r>
            <a:r>
              <a:rPr lang="en-US" dirty="0" smtClean="0"/>
              <a:t>204)</a:t>
            </a:r>
            <a:endParaRPr lang="en-US" dirty="0"/>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5181600" y="2286000"/>
            <a:ext cx="2950109" cy="4226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00939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56263" cy="1054250"/>
          </a:xfrm>
        </p:spPr>
        <p:txBody>
          <a:bodyPr/>
          <a:lstStyle/>
          <a:p>
            <a:r>
              <a:rPr lang="en-US" sz="4000" dirty="0" smtClean="0"/>
              <a:t>Notes and Bills of Exchange</a:t>
            </a:r>
            <a:endParaRPr lang="en-US" sz="4000" dirty="0"/>
          </a:p>
        </p:txBody>
      </p:sp>
      <p:sp>
        <p:nvSpPr>
          <p:cNvPr id="3" name="Content Placeholder 2"/>
          <p:cNvSpPr>
            <a:spLocks noGrp="1"/>
          </p:cNvSpPr>
          <p:nvPr>
            <p:ph sz="quarter" idx="13"/>
          </p:nvPr>
        </p:nvSpPr>
        <p:spPr>
          <a:xfrm>
            <a:off x="685800" y="5181600"/>
            <a:ext cx="7620000" cy="1316736"/>
          </a:xfrm>
        </p:spPr>
        <p:txBody>
          <a:bodyPr>
            <a:normAutofit fontScale="77500" lnSpcReduction="20000"/>
          </a:bodyPr>
          <a:lstStyle/>
          <a:p>
            <a:r>
              <a:rPr lang="en-US" dirty="0" smtClean="0"/>
              <a:t>“</a:t>
            </a:r>
            <a:r>
              <a:rPr lang="en-US" dirty="0"/>
              <a:t>The menfolk, too, were busy with </a:t>
            </a:r>
            <a:r>
              <a:rPr lang="en-US" dirty="0">
                <a:solidFill>
                  <a:schemeClr val="accent5"/>
                </a:solidFill>
              </a:rPr>
              <a:t>notes and bills of exchange amounting to nearly 20,000 francs</a:t>
            </a:r>
            <a:r>
              <a:rPr lang="en-US" dirty="0"/>
              <a:t>—their own money or Philippine’s—to finance the missionary venture of this middle-aged cousin whom they loved so sincerely.” </a:t>
            </a:r>
            <a:endParaRPr lang="en-US" dirty="0" smtClean="0"/>
          </a:p>
          <a:p>
            <a:pPr marL="0" indent="0" algn="r">
              <a:buNone/>
            </a:pPr>
            <a:r>
              <a:rPr lang="en-US" dirty="0" smtClean="0"/>
              <a:t>(</a:t>
            </a:r>
            <a:r>
              <a:rPr lang="en-US" dirty="0"/>
              <a:t>Callan, p. 204)</a:t>
            </a:r>
          </a:p>
          <a:p>
            <a:pPr marL="0" indent="0">
              <a:buNone/>
            </a:pPr>
            <a:endParaRPr lang="en-US" dirty="0"/>
          </a:p>
        </p:txBody>
      </p:sp>
      <p:pic>
        <p:nvPicPr>
          <p:cNvPr id="3074"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2514600" y="2286000"/>
            <a:ext cx="4267200" cy="2243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080975"/>
            <a:ext cx="5638800" cy="293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2053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 must collect as much as possible.</a:t>
            </a:r>
            <a:endParaRPr lang="en-US" sz="3600" dirty="0"/>
          </a:p>
        </p:txBody>
      </p:sp>
      <p:sp>
        <p:nvSpPr>
          <p:cNvPr id="4" name="Content Placeholder 3"/>
          <p:cNvSpPr>
            <a:spLocks noGrp="1"/>
          </p:cNvSpPr>
          <p:nvPr>
            <p:ph sz="quarter" idx="14"/>
          </p:nvPr>
        </p:nvSpPr>
        <p:spPr>
          <a:xfrm>
            <a:off x="4800600" y="2209800"/>
            <a:ext cx="3886200" cy="4114800"/>
          </a:xfrm>
        </p:spPr>
        <p:txBody>
          <a:bodyPr>
            <a:normAutofit fontScale="70000" lnSpcReduction="20000"/>
          </a:bodyPr>
          <a:lstStyle/>
          <a:p>
            <a:r>
              <a:rPr lang="en-US" dirty="0" smtClean="0"/>
              <a:t>“In </a:t>
            </a:r>
            <a:r>
              <a:rPr lang="en-US" dirty="0"/>
              <a:t>a January 24, 1818 letter from Philippine to her Cousin Josephine:  </a:t>
            </a:r>
            <a:r>
              <a:rPr lang="en-US" dirty="0" smtClean="0"/>
              <a:t>‘My </a:t>
            </a:r>
            <a:r>
              <a:rPr lang="en-US" dirty="0"/>
              <a:t>brother sent me a </a:t>
            </a:r>
            <a:r>
              <a:rPr lang="en-US" dirty="0">
                <a:solidFill>
                  <a:schemeClr val="accent5"/>
                </a:solidFill>
              </a:rPr>
              <a:t>note for 7000 francs</a:t>
            </a:r>
            <a:r>
              <a:rPr lang="en-US" dirty="0"/>
              <a:t>, which I am not eager to cash until there is an actual need.  But I do not want the several sums of money to be decreased by the rate of exchange or by delay.  The religious who are going with me have nothing to contribute except their good will.  The Bishop warned us not to count on him for financial aid.  The expense of the voyage and the necessity of providing a dwelling place will use up all the money.  That is </a:t>
            </a:r>
            <a:r>
              <a:rPr lang="en-US" dirty="0">
                <a:solidFill>
                  <a:schemeClr val="accent5"/>
                </a:solidFill>
              </a:rPr>
              <a:t>why I must collect as much as possible</a:t>
            </a:r>
            <a:r>
              <a:rPr lang="en-US" dirty="0" smtClean="0"/>
              <a:t>.’” </a:t>
            </a:r>
            <a:endParaRPr lang="en-US" dirty="0" smtClean="0"/>
          </a:p>
          <a:p>
            <a:pPr marL="0" indent="0" algn="r">
              <a:buNone/>
            </a:pPr>
            <a:r>
              <a:rPr lang="en-US" dirty="0" smtClean="0"/>
              <a:t>(Callan, p. 205</a:t>
            </a:r>
            <a:r>
              <a:rPr lang="en-US" dirty="0"/>
              <a:t>)</a:t>
            </a:r>
          </a:p>
        </p:txBody>
      </p:sp>
      <p:pic>
        <p:nvPicPr>
          <p:cNvPr id="4099"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62000" y="2133599"/>
            <a:ext cx="3388943" cy="4308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30161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Seeds of All Kind</a:t>
            </a:r>
            <a:endParaRPr lang="en-US" dirty="0"/>
          </a:p>
        </p:txBody>
      </p:sp>
      <p:sp>
        <p:nvSpPr>
          <p:cNvPr id="3" name="Content Placeholder 2"/>
          <p:cNvSpPr>
            <a:spLocks noGrp="1"/>
          </p:cNvSpPr>
          <p:nvPr>
            <p:ph sz="quarter" idx="13"/>
          </p:nvPr>
        </p:nvSpPr>
        <p:spPr/>
        <p:txBody>
          <a:bodyPr>
            <a:normAutofit fontScale="92500" lnSpcReduction="20000"/>
          </a:bodyPr>
          <a:lstStyle/>
          <a:p>
            <a:r>
              <a:rPr lang="en-US" dirty="0" smtClean="0"/>
              <a:t>“In </a:t>
            </a:r>
            <a:r>
              <a:rPr lang="en-US" dirty="0"/>
              <a:t>a February 1, 1818 letter to her sisters Philippine writes:  </a:t>
            </a:r>
            <a:r>
              <a:rPr lang="en-US" dirty="0" smtClean="0"/>
              <a:t>‘I </a:t>
            </a:r>
            <a:r>
              <a:rPr lang="en-US" dirty="0"/>
              <a:t>wish you would send me </a:t>
            </a:r>
            <a:r>
              <a:rPr lang="en-US" dirty="0">
                <a:solidFill>
                  <a:schemeClr val="accent5"/>
                </a:solidFill>
              </a:rPr>
              <a:t>a supply of seed of all kinds you have, labeled and marked with the time for sowing</a:t>
            </a:r>
            <a:r>
              <a:rPr lang="en-US" dirty="0"/>
              <a:t>.  The land is so fertile in the area where we shall live that the cattle are entirely hidden in the prairie grass</a:t>
            </a:r>
            <a:r>
              <a:rPr lang="en-US" dirty="0" smtClean="0"/>
              <a:t>.’”</a:t>
            </a:r>
            <a:endParaRPr lang="en-US" dirty="0" smtClean="0"/>
          </a:p>
          <a:p>
            <a:pPr marL="0" indent="0" algn="r">
              <a:buNone/>
            </a:pPr>
            <a:r>
              <a:rPr lang="en-US" dirty="0" smtClean="0"/>
              <a:t>(Callan, p. </a:t>
            </a:r>
            <a:r>
              <a:rPr lang="en-US" dirty="0"/>
              <a:t>207)</a:t>
            </a:r>
          </a:p>
        </p:txBody>
      </p:sp>
      <p:pic>
        <p:nvPicPr>
          <p:cNvPr id="5122"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049760" y="2239963"/>
            <a:ext cx="2994179"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44435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1080</TotalTime>
  <Words>1356</Words>
  <Application>Microsoft Office PowerPoint</Application>
  <PresentationFormat>On-screen Show (4:3)</PresentationFormat>
  <Paragraphs>71</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Hardcover</vt:lpstr>
      <vt:lpstr>          Philippine’s Packing List </vt:lpstr>
      <vt:lpstr>Let’s Find Out Using  Philippine’s Letters</vt:lpstr>
      <vt:lpstr>Vestments</vt:lpstr>
      <vt:lpstr>School Books</vt:lpstr>
      <vt:lpstr>Packing….</vt:lpstr>
      <vt:lpstr>Passports</vt:lpstr>
      <vt:lpstr>Notes and Bills of Exchange</vt:lpstr>
      <vt:lpstr>I must collect as much as possible.</vt:lpstr>
      <vt:lpstr>Seeds of All Kind</vt:lpstr>
      <vt:lpstr>Pack the Wagon</vt:lpstr>
      <vt:lpstr>To Quench Thirst</vt:lpstr>
      <vt:lpstr>Religious Relics</vt:lpstr>
      <vt:lpstr>Reliquary of the True Cross</vt:lpstr>
      <vt:lpstr>Final Preparations in Bordeaux</vt:lpstr>
      <vt:lpstr>Callan, Louise. Philippine Duchesne: Frontier Missionary of the Sacred Heart. Maryland:Newman, 1957. Print. </vt:lpstr>
      <vt:lpstr>Crucifix</vt:lpstr>
      <vt:lpstr>Loretto Bell</vt:lpstr>
      <vt:lpstr>Philippine’s Side Beads</vt:lpstr>
      <vt:lpstr>Philippine’s Watch</vt:lpstr>
      <vt:lpstr>Silver Spoons</vt:lpstr>
      <vt:lpstr>More Books</vt:lpstr>
      <vt:lpstr>Using what we know about Philippine’s story, </vt:lpstr>
      <vt:lpstr>Paper, Quill &amp; Ink</vt:lpstr>
      <vt:lpstr>Religious Habit, Fabric, Needles and Thread to make and mend her religious habit. </vt:lpstr>
      <vt:lpstr>Brainstorm….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Packing List for the New World</dc:title>
  <dc:creator>User</dc:creator>
  <cp:lastModifiedBy>User</cp:lastModifiedBy>
  <cp:revision>58</cp:revision>
  <dcterms:created xsi:type="dcterms:W3CDTF">2017-10-09T18:19:28Z</dcterms:created>
  <dcterms:modified xsi:type="dcterms:W3CDTF">2017-11-07T01:47:18Z</dcterms:modified>
</cp:coreProperties>
</file>