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68" r:id="rId2"/>
    <p:sldId id="257" r:id="rId3"/>
    <p:sldId id="258" r:id="rId4"/>
    <p:sldId id="259" r:id="rId5"/>
    <p:sldId id="260" r:id="rId6"/>
    <p:sldId id="262" r:id="rId7"/>
    <p:sldId id="263" r:id="rId8"/>
    <p:sldId id="264" r:id="rId9"/>
    <p:sldId id="265" r:id="rId10"/>
    <p:sldId id="266" r:id="rId11"/>
    <p:sldId id="267" r:id="rId12"/>
    <p:sldId id="269" r:id="rId13"/>
    <p:sldId id="271" r:id="rId14"/>
    <p:sldId id="272" r:id="rId15"/>
    <p:sldId id="274" r:id="rId16"/>
    <p:sldId id="276" r:id="rId17"/>
    <p:sldId id="277" r:id="rId18"/>
    <p:sldId id="278" r:id="rId19"/>
    <p:sldId id="279" r:id="rId20"/>
    <p:sldId id="280" r:id="rId21"/>
    <p:sldId id="281" r:id="rId22"/>
    <p:sldId id="282" r:id="rId23"/>
    <p:sldId id="283" r:id="rId24"/>
    <p:sldId id="284" r:id="rId25"/>
    <p:sldId id="285" r:id="rId26"/>
    <p:sldId id="286" r:id="rId27"/>
    <p:sldId id="290" r:id="rId28"/>
    <p:sldId id="291" r:id="rId29"/>
    <p:sldId id="295" r:id="rId30"/>
    <p:sldId id="296" r:id="rId31"/>
    <p:sldId id="297" r:id="rId32"/>
    <p:sldId id="298" r:id="rId33"/>
    <p:sldId id="300" r:id="rId34"/>
    <p:sldId id="301" r:id="rId35"/>
    <p:sldId id="293" r:id="rId36"/>
    <p:sldId id="302" r:id="rId37"/>
    <p:sldId id="311" r:id="rId38"/>
    <p:sldId id="307" r:id="rId39"/>
    <p:sldId id="309" r:id="rId40"/>
    <p:sldId id="310"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14" d="100"/>
          <a:sy n="114" d="100"/>
        </p:scale>
        <p:origin x="-90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BB7442-39C7-4411-A9AA-B37AB85FCE3A}" type="datetimeFigureOut">
              <a:rPr lang="en-US" smtClean="0"/>
              <a:t>9/21/2017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8E4970-7518-45A8-AD4F-BA2D04AE0BC6}" type="slidenum">
              <a:rPr lang="en-US" smtClean="0"/>
              <a:t>‹#›</a:t>
            </a:fld>
            <a:endParaRPr lang="en-US"/>
          </a:p>
        </p:txBody>
      </p:sp>
    </p:spTree>
    <p:extLst>
      <p:ext uri="{BB962C8B-B14F-4D97-AF65-F5344CB8AC3E}">
        <p14:creationId xmlns:p14="http://schemas.microsoft.com/office/powerpoint/2010/main" val="4267203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8E4970-7518-45A8-AD4F-BA2D04AE0BC6}" type="slidenum">
              <a:rPr lang="en-US" smtClean="0"/>
              <a:t>19</a:t>
            </a:fld>
            <a:endParaRPr lang="en-US"/>
          </a:p>
        </p:txBody>
      </p:sp>
    </p:spTree>
    <p:extLst>
      <p:ext uri="{BB962C8B-B14F-4D97-AF65-F5344CB8AC3E}">
        <p14:creationId xmlns:p14="http://schemas.microsoft.com/office/powerpoint/2010/main" val="891342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8D6DD0C-5DC9-406F-9DDC-0DB593B001BD}" type="datetimeFigureOut">
              <a:rPr lang="en-US" smtClean="0"/>
              <a:pPr/>
              <a:t>9/21/2017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7A2ADB-5AF1-4B39-89E1-A4530D60A58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D6DD0C-5DC9-406F-9DDC-0DB593B001BD}" type="datetimeFigureOut">
              <a:rPr lang="en-US" smtClean="0"/>
              <a:pPr/>
              <a:t>9/21/2017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7A2ADB-5AF1-4B39-89E1-A4530D60A58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D6DD0C-5DC9-406F-9DDC-0DB593B001BD}" type="datetimeFigureOut">
              <a:rPr lang="en-US" smtClean="0"/>
              <a:pPr/>
              <a:t>9/21/2017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7A2ADB-5AF1-4B39-89E1-A4530D60A58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D6DD0C-5DC9-406F-9DDC-0DB593B001BD}" type="datetimeFigureOut">
              <a:rPr lang="en-US" smtClean="0"/>
              <a:pPr/>
              <a:t>9/21/2017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7A2ADB-5AF1-4B39-89E1-A4530D60A58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8D6DD0C-5DC9-406F-9DDC-0DB593B001BD}" type="datetimeFigureOut">
              <a:rPr lang="en-US" smtClean="0"/>
              <a:pPr/>
              <a:t>9/21/2017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7A2ADB-5AF1-4B39-89E1-A4530D60A58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8D6DD0C-5DC9-406F-9DDC-0DB593B001BD}" type="datetimeFigureOut">
              <a:rPr lang="en-US" smtClean="0"/>
              <a:pPr/>
              <a:t>9/21/2017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7A2ADB-5AF1-4B39-89E1-A4530D60A58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8D6DD0C-5DC9-406F-9DDC-0DB593B001BD}" type="datetimeFigureOut">
              <a:rPr lang="en-US" smtClean="0"/>
              <a:pPr/>
              <a:t>9/21/2017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7A2ADB-5AF1-4B39-89E1-A4530D60A58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8D6DD0C-5DC9-406F-9DDC-0DB593B001BD}" type="datetimeFigureOut">
              <a:rPr lang="en-US" smtClean="0"/>
              <a:pPr/>
              <a:t>9/21/2017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7A2ADB-5AF1-4B39-89E1-A4530D60A58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D6DD0C-5DC9-406F-9DDC-0DB593B001BD}" type="datetimeFigureOut">
              <a:rPr lang="en-US" smtClean="0"/>
              <a:pPr/>
              <a:t>9/21/2017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7A2ADB-5AF1-4B39-89E1-A4530D60A58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D6DD0C-5DC9-406F-9DDC-0DB593B001BD}" type="datetimeFigureOut">
              <a:rPr lang="en-US" smtClean="0"/>
              <a:pPr/>
              <a:t>9/21/2017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7A2ADB-5AF1-4B39-89E1-A4530D60A58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D6DD0C-5DC9-406F-9DDC-0DB593B001BD}" type="datetimeFigureOut">
              <a:rPr lang="en-US" smtClean="0"/>
              <a:pPr/>
              <a:t>9/21/2017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7A2ADB-5AF1-4B39-89E1-A4530D60A58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D6DD0C-5DC9-406F-9DDC-0DB593B001BD}" type="datetimeFigureOut">
              <a:rPr lang="en-US" smtClean="0"/>
              <a:pPr/>
              <a:t>9/21/2017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7A2ADB-5AF1-4B39-89E1-A4530D60A58C}"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ilippine with map.jpg"/>
          <p:cNvPicPr>
            <a:picLocks noChangeAspect="1"/>
          </p:cNvPicPr>
          <p:nvPr/>
        </p:nvPicPr>
        <p:blipFill>
          <a:blip r:embed="rId2"/>
          <a:stretch>
            <a:fillRect/>
          </a:stretch>
        </p:blipFill>
        <p:spPr>
          <a:xfrm>
            <a:off x="2328672" y="37018"/>
            <a:ext cx="4486656" cy="6665976"/>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rchins.jpg"/>
          <p:cNvPicPr>
            <a:picLocks noChangeAspect="1"/>
          </p:cNvPicPr>
          <p:nvPr/>
        </p:nvPicPr>
        <p:blipFill>
          <a:blip r:embed="rId2" cstate="print"/>
          <a:stretch>
            <a:fillRect/>
          </a:stretch>
        </p:blipFill>
        <p:spPr>
          <a:xfrm>
            <a:off x="381000" y="381000"/>
            <a:ext cx="8516233" cy="4724400"/>
          </a:xfrm>
          <a:prstGeom prst="rect">
            <a:avLst/>
          </a:prstGeom>
        </p:spPr>
      </p:pic>
      <p:sp>
        <p:nvSpPr>
          <p:cNvPr id="4" name="TextBox 3"/>
          <p:cNvSpPr txBox="1"/>
          <p:nvPr/>
        </p:nvSpPr>
        <p:spPr>
          <a:xfrm>
            <a:off x="511629" y="5525869"/>
            <a:ext cx="8084253" cy="646331"/>
          </a:xfrm>
          <a:prstGeom prst="rect">
            <a:avLst/>
          </a:prstGeom>
          <a:noFill/>
        </p:spPr>
        <p:txBody>
          <a:bodyPr wrap="square" rtlCol="0">
            <a:spAutoFit/>
          </a:bodyPr>
          <a:lstStyle/>
          <a:p>
            <a:pPr algn="ctr"/>
            <a:r>
              <a:rPr lang="en-US" dirty="0" smtClean="0"/>
              <a:t>Philippine moved back to Grenoble and embraced a life of Christian service.  She cared for the sick and taught children the catechism.</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iest and Phil.jpg"/>
          <p:cNvPicPr>
            <a:picLocks noChangeAspect="1"/>
          </p:cNvPicPr>
          <p:nvPr/>
        </p:nvPicPr>
        <p:blipFill>
          <a:blip r:embed="rId2" cstate="print"/>
          <a:stretch>
            <a:fillRect/>
          </a:stretch>
        </p:blipFill>
        <p:spPr>
          <a:xfrm>
            <a:off x="914400" y="49079"/>
            <a:ext cx="4572000" cy="6492240"/>
          </a:xfrm>
          <a:prstGeom prst="rect">
            <a:avLst/>
          </a:prstGeom>
        </p:spPr>
      </p:pic>
      <p:sp>
        <p:nvSpPr>
          <p:cNvPr id="4" name="TextBox 3"/>
          <p:cNvSpPr txBox="1"/>
          <p:nvPr/>
        </p:nvSpPr>
        <p:spPr>
          <a:xfrm>
            <a:off x="5714999" y="1905000"/>
            <a:ext cx="3100431" cy="2246769"/>
          </a:xfrm>
          <a:prstGeom prst="rect">
            <a:avLst/>
          </a:prstGeom>
          <a:noFill/>
        </p:spPr>
        <p:txBody>
          <a:bodyPr wrap="square" rtlCol="0">
            <a:spAutoFit/>
          </a:bodyPr>
          <a:lstStyle/>
          <a:p>
            <a:r>
              <a:rPr lang="en-US" sz="2000" dirty="0" smtClean="0"/>
              <a:t>During the Revolution, many priests were in prison for refusing to renounce their faith, and Philippine would visit them often, although it was dangerous to do so.</a:t>
            </a:r>
            <a:endParaRPr lang="en-US" sz="20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_0108.jpg"/>
          <p:cNvPicPr>
            <a:picLocks noChangeAspect="1"/>
          </p:cNvPicPr>
          <p:nvPr/>
        </p:nvPicPr>
        <p:blipFill>
          <a:blip r:embed="rId2" cstate="print"/>
          <a:stretch>
            <a:fillRect/>
          </a:stretch>
        </p:blipFill>
        <p:spPr>
          <a:xfrm rot="5400000">
            <a:off x="2553237" y="1104363"/>
            <a:ext cx="6399726" cy="4648200"/>
          </a:xfrm>
          <a:prstGeom prst="rect">
            <a:avLst/>
          </a:prstGeom>
        </p:spPr>
      </p:pic>
      <p:sp>
        <p:nvSpPr>
          <p:cNvPr id="3" name="TextBox 2"/>
          <p:cNvSpPr txBox="1"/>
          <p:nvPr/>
        </p:nvSpPr>
        <p:spPr>
          <a:xfrm>
            <a:off x="304800" y="1905000"/>
            <a:ext cx="2819400" cy="3170099"/>
          </a:xfrm>
          <a:prstGeom prst="rect">
            <a:avLst/>
          </a:prstGeom>
          <a:noFill/>
        </p:spPr>
        <p:txBody>
          <a:bodyPr wrap="square" rtlCol="0">
            <a:spAutoFit/>
          </a:bodyPr>
          <a:lstStyle/>
          <a:p>
            <a:r>
              <a:rPr lang="en-US" sz="2000" dirty="0" smtClean="0"/>
              <a:t>After the French Revolution ended, Philippine’s family helped her to recover the old convent on the hill which was in ruins. </a:t>
            </a:r>
            <a:r>
              <a:rPr lang="en-US" sz="2000" dirty="0"/>
              <a:t>S</a:t>
            </a:r>
            <a:r>
              <a:rPr lang="en-US" sz="2000" dirty="0" smtClean="0"/>
              <a:t>he found herself practically alone in this dilapidated place, cleaning, repairing, and praying. </a:t>
            </a:r>
            <a:endParaRPr lang="en-US" sz="20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il kneeling before Sophie.jpg"/>
          <p:cNvPicPr>
            <a:picLocks noChangeAspect="1"/>
          </p:cNvPicPr>
          <p:nvPr/>
        </p:nvPicPr>
        <p:blipFill>
          <a:blip r:embed="rId2" cstate="print"/>
          <a:stretch>
            <a:fillRect/>
          </a:stretch>
        </p:blipFill>
        <p:spPr>
          <a:xfrm>
            <a:off x="2667000" y="304800"/>
            <a:ext cx="3389557" cy="4648200"/>
          </a:xfrm>
          <a:prstGeom prst="rect">
            <a:avLst/>
          </a:prstGeom>
        </p:spPr>
      </p:pic>
      <p:sp>
        <p:nvSpPr>
          <p:cNvPr id="3" name="TextBox 2"/>
          <p:cNvSpPr txBox="1"/>
          <p:nvPr/>
        </p:nvSpPr>
        <p:spPr>
          <a:xfrm>
            <a:off x="457200" y="5181600"/>
            <a:ext cx="8153400" cy="1477328"/>
          </a:xfrm>
          <a:prstGeom prst="rect">
            <a:avLst/>
          </a:prstGeom>
          <a:noFill/>
        </p:spPr>
        <p:txBody>
          <a:bodyPr wrap="square" rtlCol="0">
            <a:spAutoFit/>
          </a:bodyPr>
          <a:lstStyle/>
          <a:p>
            <a:pPr algn="ctr"/>
            <a:r>
              <a:rPr lang="en-US" dirty="0" smtClean="0"/>
              <a:t>On a cold December day in 1804, new hope came into Philippine’s life. Madeleine Sophie Barat, who had recently founded the Society of the Sacred Heart, travelled 600 miles to invite Philippine to join the new religious order.  “How beautiful upon the mountain are the feet of those who bring good news!” exclaimed Philippine as an expression of her profound joy.</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_0110.jpg"/>
          <p:cNvPicPr>
            <a:picLocks noChangeAspect="1"/>
          </p:cNvPicPr>
          <p:nvPr/>
        </p:nvPicPr>
        <p:blipFill>
          <a:blip r:embed="rId2" cstate="print"/>
          <a:stretch>
            <a:fillRect/>
          </a:stretch>
        </p:blipFill>
        <p:spPr>
          <a:xfrm rot="5400000">
            <a:off x="-752965" y="1294897"/>
            <a:ext cx="6468467" cy="4352938"/>
          </a:xfrm>
          <a:prstGeom prst="rect">
            <a:avLst/>
          </a:prstGeom>
        </p:spPr>
      </p:pic>
      <p:sp>
        <p:nvSpPr>
          <p:cNvPr id="4" name="TextBox 3"/>
          <p:cNvSpPr txBox="1"/>
          <p:nvPr/>
        </p:nvSpPr>
        <p:spPr>
          <a:xfrm>
            <a:off x="5029200" y="1981200"/>
            <a:ext cx="3276600" cy="2862322"/>
          </a:xfrm>
          <a:prstGeom prst="rect">
            <a:avLst/>
          </a:prstGeom>
          <a:noFill/>
        </p:spPr>
        <p:txBody>
          <a:bodyPr wrap="square" rtlCol="0">
            <a:spAutoFit/>
          </a:bodyPr>
          <a:lstStyle/>
          <a:p>
            <a:r>
              <a:rPr lang="en-US" sz="2000" dirty="0" smtClean="0"/>
              <a:t>Life at Ste. Marie was happy now. Philippine was finally a member of a religious order whose purpose was to spread devotion to the Sacred Heart of Jesus and to educate girls who, as women, would carry the love of the Heart of God into the world.</a:t>
            </a:r>
            <a:endParaRPr lang="en-US" sz="20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 Nuns with Bishop.jpg"/>
          <p:cNvPicPr>
            <a:picLocks noChangeAspect="1"/>
          </p:cNvPicPr>
          <p:nvPr/>
        </p:nvPicPr>
        <p:blipFill>
          <a:blip r:embed="rId2" cstate="print"/>
          <a:stretch>
            <a:fillRect/>
          </a:stretch>
        </p:blipFill>
        <p:spPr>
          <a:xfrm>
            <a:off x="3657600" y="304800"/>
            <a:ext cx="4495800" cy="6273209"/>
          </a:xfrm>
          <a:prstGeom prst="rect">
            <a:avLst/>
          </a:prstGeom>
        </p:spPr>
      </p:pic>
      <p:sp>
        <p:nvSpPr>
          <p:cNvPr id="4" name="TextBox 3"/>
          <p:cNvSpPr txBox="1"/>
          <p:nvPr/>
        </p:nvSpPr>
        <p:spPr>
          <a:xfrm>
            <a:off x="304800" y="990600"/>
            <a:ext cx="2895600" cy="5078313"/>
          </a:xfrm>
          <a:prstGeom prst="rect">
            <a:avLst/>
          </a:prstGeom>
          <a:noFill/>
        </p:spPr>
        <p:txBody>
          <a:bodyPr wrap="square" rtlCol="0">
            <a:spAutoFit/>
          </a:bodyPr>
          <a:lstStyle/>
          <a:p>
            <a:r>
              <a:rPr lang="en-US" dirty="0" smtClean="0"/>
              <a:t>Although Philippine was content to be involved in this thriving community’s efforts, she maintained her strong desire to be a missionary to the Native Americans in the new world. </a:t>
            </a:r>
          </a:p>
          <a:p>
            <a:endParaRPr lang="en-US" dirty="0" smtClean="0"/>
          </a:p>
          <a:p>
            <a:endParaRPr lang="en-US" dirty="0"/>
          </a:p>
          <a:p>
            <a:r>
              <a:rPr lang="en-US" dirty="0" smtClean="0"/>
              <a:t>When Bishop DuBourg visited the convent in Paris in 1817, he asked Mother Barat to send Religious of the Sacred Heart to work in his American diocese. “Your consent, Mother, give your consent!” exclaimed Philippine.</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id Icon.jpg"/>
          <p:cNvPicPr>
            <a:picLocks noChangeAspect="1"/>
          </p:cNvPicPr>
          <p:nvPr/>
        </p:nvPicPr>
        <p:blipFill>
          <a:blip r:embed="rId2" cstate="print"/>
          <a:stretch>
            <a:fillRect/>
          </a:stretch>
        </p:blipFill>
        <p:spPr>
          <a:xfrm>
            <a:off x="685800" y="533400"/>
            <a:ext cx="4605738" cy="5843599"/>
          </a:xfrm>
          <a:prstGeom prst="rect">
            <a:avLst/>
          </a:prstGeom>
        </p:spPr>
      </p:pic>
      <p:sp>
        <p:nvSpPr>
          <p:cNvPr id="3" name="TextBox 2"/>
          <p:cNvSpPr txBox="1"/>
          <p:nvPr/>
        </p:nvSpPr>
        <p:spPr>
          <a:xfrm>
            <a:off x="5486400" y="1981200"/>
            <a:ext cx="3276600" cy="3785652"/>
          </a:xfrm>
          <a:prstGeom prst="rect">
            <a:avLst/>
          </a:prstGeom>
          <a:noFill/>
        </p:spPr>
        <p:txBody>
          <a:bodyPr wrap="square" rtlCol="0">
            <a:spAutoFit/>
          </a:bodyPr>
          <a:lstStyle/>
          <a:p>
            <a:r>
              <a:rPr lang="en-US" sz="2000" dirty="0" smtClean="0"/>
              <a:t>Mother Barat, realizing Philippine’s intense desire, did give her consent.  </a:t>
            </a:r>
          </a:p>
          <a:p>
            <a:endParaRPr lang="en-US" sz="2000" dirty="0"/>
          </a:p>
          <a:p>
            <a:endParaRPr lang="en-US" sz="2000" dirty="0" smtClean="0"/>
          </a:p>
          <a:p>
            <a:r>
              <a:rPr lang="en-US" sz="2000" dirty="0" smtClean="0"/>
              <a:t>The next year was spent preparing for the journey and choosing the four religious who would be Philippine’s companions as the first missionaries of the Sacred Heart.</a:t>
            </a:r>
            <a:endParaRPr lang="en-US" sz="20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_0113.jpg"/>
          <p:cNvPicPr>
            <a:picLocks noChangeAspect="1"/>
          </p:cNvPicPr>
          <p:nvPr/>
        </p:nvPicPr>
        <p:blipFill>
          <a:blip r:embed="rId2" cstate="print"/>
          <a:stretch>
            <a:fillRect/>
          </a:stretch>
        </p:blipFill>
        <p:spPr>
          <a:xfrm>
            <a:off x="1143000" y="304800"/>
            <a:ext cx="7066025" cy="4755064"/>
          </a:xfrm>
          <a:prstGeom prst="rect">
            <a:avLst/>
          </a:prstGeom>
        </p:spPr>
      </p:pic>
      <p:sp>
        <p:nvSpPr>
          <p:cNvPr id="5" name="TextBox 4"/>
          <p:cNvSpPr txBox="1"/>
          <p:nvPr/>
        </p:nvSpPr>
        <p:spPr>
          <a:xfrm>
            <a:off x="381000" y="5181600"/>
            <a:ext cx="8382000" cy="1200329"/>
          </a:xfrm>
          <a:prstGeom prst="rect">
            <a:avLst/>
          </a:prstGeom>
          <a:noFill/>
        </p:spPr>
        <p:txBody>
          <a:bodyPr wrap="square" rtlCol="0">
            <a:spAutoFit/>
          </a:bodyPr>
          <a:lstStyle/>
          <a:p>
            <a:pPr algn="ctr"/>
            <a:r>
              <a:rPr lang="en-US" dirty="0" smtClean="0"/>
              <a:t>On March 21, 1818, Philippine and her companions set sail on the </a:t>
            </a:r>
            <a:r>
              <a:rPr lang="en-US" i="1" dirty="0" smtClean="0"/>
              <a:t>Rebecca</a:t>
            </a:r>
            <a:r>
              <a:rPr lang="en-US" dirty="0" smtClean="0"/>
              <a:t> to cross the Atlantic.  These brave women left behind everyone and everything they knew and loved. For seventy days they endured violent storms, seasickness, spoiled food, cramped conditions that allowed for no privacy, and pirates!</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_0114.jpg"/>
          <p:cNvPicPr>
            <a:picLocks noChangeAspect="1"/>
          </p:cNvPicPr>
          <p:nvPr/>
        </p:nvPicPr>
        <p:blipFill>
          <a:blip r:embed="rId2" cstate="print"/>
          <a:stretch>
            <a:fillRect/>
          </a:stretch>
        </p:blipFill>
        <p:spPr>
          <a:xfrm>
            <a:off x="914400" y="533400"/>
            <a:ext cx="7246924" cy="4876800"/>
          </a:xfrm>
          <a:prstGeom prst="rect">
            <a:avLst/>
          </a:prstGeom>
        </p:spPr>
      </p:pic>
      <p:sp>
        <p:nvSpPr>
          <p:cNvPr id="3" name="TextBox 2"/>
          <p:cNvSpPr txBox="1"/>
          <p:nvPr/>
        </p:nvSpPr>
        <p:spPr>
          <a:xfrm>
            <a:off x="493552" y="5553670"/>
            <a:ext cx="8305800" cy="923330"/>
          </a:xfrm>
          <a:prstGeom prst="rect">
            <a:avLst/>
          </a:prstGeom>
          <a:noFill/>
        </p:spPr>
        <p:txBody>
          <a:bodyPr wrap="square" rtlCol="0">
            <a:spAutoFit/>
          </a:bodyPr>
          <a:lstStyle/>
          <a:p>
            <a:pPr algn="ctr"/>
            <a:r>
              <a:rPr lang="en-US" dirty="0" smtClean="0"/>
              <a:t>The Rebecca landed in America on the Feast of the Sacred Heart, May 29. In gratitude, Philippine knelt to kiss the ground and turned to her companions and said, </a:t>
            </a:r>
          </a:p>
          <a:p>
            <a:pPr algn="ctr"/>
            <a:r>
              <a:rPr lang="en-US" dirty="0" smtClean="0"/>
              <a:t>“ You do it, too. No one is looking.” </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_0115.jpg"/>
          <p:cNvPicPr>
            <a:picLocks noChangeAspect="1"/>
          </p:cNvPicPr>
          <p:nvPr/>
        </p:nvPicPr>
        <p:blipFill>
          <a:blip r:embed="rId3" cstate="print"/>
          <a:stretch>
            <a:fillRect/>
          </a:stretch>
        </p:blipFill>
        <p:spPr>
          <a:xfrm rot="5400000">
            <a:off x="2786952" y="1480248"/>
            <a:ext cx="6256174" cy="4210078"/>
          </a:xfrm>
          <a:prstGeom prst="rect">
            <a:avLst/>
          </a:prstGeom>
        </p:spPr>
      </p:pic>
      <p:sp>
        <p:nvSpPr>
          <p:cNvPr id="5" name="TextBox 4"/>
          <p:cNvSpPr txBox="1"/>
          <p:nvPr/>
        </p:nvSpPr>
        <p:spPr>
          <a:xfrm>
            <a:off x="545983" y="2057400"/>
            <a:ext cx="2895600" cy="2554545"/>
          </a:xfrm>
          <a:prstGeom prst="rect">
            <a:avLst/>
          </a:prstGeom>
          <a:noFill/>
        </p:spPr>
        <p:txBody>
          <a:bodyPr wrap="square" rtlCol="0">
            <a:spAutoFit/>
          </a:bodyPr>
          <a:lstStyle/>
          <a:p>
            <a:r>
              <a:rPr lang="en-US" sz="2000" dirty="0" smtClean="0"/>
              <a:t>Philippine and her companions were warmly welcomed at the Ursuline convent in New Orleans, where they were showered with gracious hospitality for the next six weeks. </a:t>
            </a:r>
            <a:endParaRPr lang="en-US" sz="20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_0099.jpg"/>
          <p:cNvPicPr>
            <a:picLocks noChangeAspect="1"/>
          </p:cNvPicPr>
          <p:nvPr/>
        </p:nvPicPr>
        <p:blipFill>
          <a:blip r:embed="rId2" cstate="print"/>
          <a:stretch>
            <a:fillRect/>
          </a:stretch>
        </p:blipFill>
        <p:spPr>
          <a:xfrm>
            <a:off x="891921" y="353736"/>
            <a:ext cx="7360158" cy="4953000"/>
          </a:xfrm>
          <a:prstGeom prst="rect">
            <a:avLst/>
          </a:prstGeom>
        </p:spPr>
      </p:pic>
      <p:sp>
        <p:nvSpPr>
          <p:cNvPr id="4" name="TextBox 3"/>
          <p:cNvSpPr txBox="1"/>
          <p:nvPr/>
        </p:nvSpPr>
        <p:spPr>
          <a:xfrm>
            <a:off x="457200" y="5477470"/>
            <a:ext cx="8229600" cy="923330"/>
          </a:xfrm>
          <a:prstGeom prst="rect">
            <a:avLst/>
          </a:prstGeom>
          <a:noFill/>
        </p:spPr>
        <p:txBody>
          <a:bodyPr wrap="square" rtlCol="0">
            <a:spAutoFit/>
          </a:bodyPr>
          <a:lstStyle/>
          <a:p>
            <a:pPr algn="ctr"/>
            <a:r>
              <a:rPr lang="en-US" dirty="0" smtClean="0"/>
              <a:t>Philippine Duchesne was born in Grenoble, France, on August 29, 1769.   </a:t>
            </a:r>
          </a:p>
          <a:p>
            <a:pPr algn="ctr"/>
            <a:r>
              <a:rPr lang="en-US" dirty="0" smtClean="0"/>
              <a:t>She was born into a large, wealthy family and enjoyed growing up with her sisters and brother.  The Duchesne children lived next door to their </a:t>
            </a:r>
            <a:r>
              <a:rPr lang="en-US" dirty="0" err="1" smtClean="0"/>
              <a:t>Perier</a:t>
            </a:r>
            <a:r>
              <a:rPr lang="en-US" dirty="0" smtClean="0"/>
              <a:t> cousins.</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_0116.jpg"/>
          <p:cNvPicPr>
            <a:picLocks noChangeAspect="1"/>
          </p:cNvPicPr>
          <p:nvPr/>
        </p:nvPicPr>
        <p:blipFill>
          <a:blip r:embed="rId2" cstate="print"/>
          <a:stretch>
            <a:fillRect/>
          </a:stretch>
        </p:blipFill>
        <p:spPr>
          <a:xfrm rot="5400000">
            <a:off x="-542698" y="1533297"/>
            <a:ext cx="6114593" cy="4114800"/>
          </a:xfrm>
          <a:prstGeom prst="rect">
            <a:avLst/>
          </a:prstGeom>
        </p:spPr>
      </p:pic>
      <p:sp>
        <p:nvSpPr>
          <p:cNvPr id="4" name="TextBox 3"/>
          <p:cNvSpPr txBox="1"/>
          <p:nvPr/>
        </p:nvSpPr>
        <p:spPr>
          <a:xfrm>
            <a:off x="5029200" y="1511888"/>
            <a:ext cx="3352800" cy="3785652"/>
          </a:xfrm>
          <a:prstGeom prst="rect">
            <a:avLst/>
          </a:prstGeom>
          <a:noFill/>
        </p:spPr>
        <p:txBody>
          <a:bodyPr wrap="square" rtlCol="0">
            <a:spAutoFit/>
          </a:bodyPr>
          <a:lstStyle/>
          <a:p>
            <a:r>
              <a:rPr lang="en-US" sz="2000" dirty="0" smtClean="0"/>
              <a:t>The last leg of their journey took them up the Mississippi River to St. Louis on the </a:t>
            </a:r>
            <a:r>
              <a:rPr lang="en-US" sz="2000" i="1" dirty="0" smtClean="0"/>
              <a:t>Franklin</a:t>
            </a:r>
            <a:r>
              <a:rPr lang="en-US" sz="2000" dirty="0" smtClean="0"/>
              <a:t>, a paddlewheel steamboat. </a:t>
            </a:r>
          </a:p>
          <a:p>
            <a:endParaRPr lang="en-US" sz="2000" dirty="0"/>
          </a:p>
          <a:p>
            <a:endParaRPr lang="en-US" sz="2000" dirty="0" smtClean="0"/>
          </a:p>
          <a:p>
            <a:r>
              <a:rPr lang="en-US" sz="2000" dirty="0" smtClean="0"/>
              <a:t>Travel on the river was treacherous: sandbars, intense heat, and swarming mosquitos were challenging to say the least!</a:t>
            </a:r>
            <a:endParaRPr lang="en-US" sz="20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_0117.jpg"/>
          <p:cNvPicPr>
            <a:picLocks noChangeAspect="1"/>
          </p:cNvPicPr>
          <p:nvPr/>
        </p:nvPicPr>
        <p:blipFill>
          <a:blip r:embed="rId2" cstate="print"/>
          <a:stretch>
            <a:fillRect/>
          </a:stretch>
        </p:blipFill>
        <p:spPr>
          <a:xfrm>
            <a:off x="685800" y="98571"/>
            <a:ext cx="7473391" cy="5029200"/>
          </a:xfrm>
          <a:prstGeom prst="rect">
            <a:avLst/>
          </a:prstGeom>
        </p:spPr>
      </p:pic>
      <p:sp>
        <p:nvSpPr>
          <p:cNvPr id="3" name="TextBox 2"/>
          <p:cNvSpPr txBox="1"/>
          <p:nvPr/>
        </p:nvSpPr>
        <p:spPr>
          <a:xfrm>
            <a:off x="387096" y="5181600"/>
            <a:ext cx="8305800" cy="1477328"/>
          </a:xfrm>
          <a:prstGeom prst="rect">
            <a:avLst/>
          </a:prstGeom>
          <a:noFill/>
        </p:spPr>
        <p:txBody>
          <a:bodyPr wrap="square" rtlCol="0">
            <a:spAutoFit/>
          </a:bodyPr>
          <a:lstStyle/>
          <a:p>
            <a:pPr algn="ctr"/>
            <a:r>
              <a:rPr lang="en-US" dirty="0" smtClean="0"/>
              <a:t>The five nuns arrived in St. Louis on August 22, 1818, only to find that Bishop DuBourg had been unable to find appropriate accommodations for them. </a:t>
            </a:r>
          </a:p>
          <a:p>
            <a:pPr algn="ctr"/>
            <a:endParaRPr lang="en-US" dirty="0"/>
          </a:p>
          <a:p>
            <a:pPr algn="ctr"/>
            <a:r>
              <a:rPr lang="en-US" dirty="0" smtClean="0"/>
              <a:t>He surprised them with the announcement that they would travel to St. Charles, </a:t>
            </a:r>
            <a:r>
              <a:rPr lang="en-US" dirty="0"/>
              <a:t>which was located on the Missouri </a:t>
            </a:r>
            <a:r>
              <a:rPr lang="en-US" dirty="0" smtClean="0"/>
              <a:t>River, about twenty miles to the west.</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cademy 1818.tif"/>
          <p:cNvPicPr>
            <a:picLocks noChangeAspect="1"/>
          </p:cNvPicPr>
          <p:nvPr/>
        </p:nvPicPr>
        <p:blipFill>
          <a:blip r:embed="rId2" cstate="print"/>
          <a:stretch>
            <a:fillRect/>
          </a:stretch>
        </p:blipFill>
        <p:spPr>
          <a:xfrm>
            <a:off x="3657600" y="402670"/>
            <a:ext cx="4495800" cy="6124735"/>
          </a:xfrm>
          <a:prstGeom prst="rect">
            <a:avLst/>
          </a:prstGeom>
        </p:spPr>
      </p:pic>
      <p:sp>
        <p:nvSpPr>
          <p:cNvPr id="3" name="TextBox 2"/>
          <p:cNvSpPr txBox="1"/>
          <p:nvPr/>
        </p:nvSpPr>
        <p:spPr>
          <a:xfrm>
            <a:off x="381000" y="424342"/>
            <a:ext cx="2895600" cy="5940088"/>
          </a:xfrm>
          <a:prstGeom prst="rect">
            <a:avLst/>
          </a:prstGeom>
          <a:noFill/>
        </p:spPr>
        <p:txBody>
          <a:bodyPr wrap="square" rtlCol="0">
            <a:spAutoFit/>
          </a:bodyPr>
          <a:lstStyle/>
          <a:p>
            <a:r>
              <a:rPr lang="en-US" dirty="0" smtClean="0"/>
              <a:t>Awaiting them when they arrived on September 7, was the “Duquette Mansion,” a log cabin.  </a:t>
            </a:r>
          </a:p>
          <a:p>
            <a:endParaRPr lang="en-US" dirty="0"/>
          </a:p>
          <a:p>
            <a:r>
              <a:rPr lang="en-US" dirty="0" smtClean="0"/>
              <a:t>One week later, on September 14, 1818, Philippine opened the first free school west of the Mississippi in this cabin. </a:t>
            </a:r>
          </a:p>
          <a:p>
            <a:endParaRPr lang="en-US" dirty="0"/>
          </a:p>
          <a:p>
            <a:r>
              <a:rPr lang="en-US" dirty="0" smtClean="0"/>
              <a:t>This was the first Academy of the Sacred Heart in the New World!</a:t>
            </a:r>
          </a:p>
          <a:p>
            <a:endParaRPr lang="en-US" dirty="0"/>
          </a:p>
          <a:p>
            <a:r>
              <a:rPr lang="en-US" dirty="0" smtClean="0"/>
              <a:t>This was the beginning of Catholic education in the St. Louis Archdiocese!</a:t>
            </a:r>
          </a:p>
          <a:p>
            <a:endParaRPr lang="en-US" dirty="0"/>
          </a:p>
          <a:p>
            <a:r>
              <a:rPr lang="en-US" dirty="0" smtClean="0"/>
              <a:t>This was the beginning of education in Missouri!</a:t>
            </a:r>
            <a:endParaRPr lang="en-US" sz="20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_0118.jpg"/>
          <p:cNvPicPr>
            <a:picLocks noChangeAspect="1"/>
          </p:cNvPicPr>
          <p:nvPr/>
        </p:nvPicPr>
        <p:blipFill>
          <a:blip r:embed="rId2" cstate="print"/>
          <a:stretch>
            <a:fillRect/>
          </a:stretch>
        </p:blipFill>
        <p:spPr>
          <a:xfrm>
            <a:off x="838200" y="232094"/>
            <a:ext cx="7239000" cy="4871467"/>
          </a:xfrm>
          <a:prstGeom prst="rect">
            <a:avLst/>
          </a:prstGeom>
        </p:spPr>
      </p:pic>
      <p:sp>
        <p:nvSpPr>
          <p:cNvPr id="2" name="TextBox 1"/>
          <p:cNvSpPr txBox="1"/>
          <p:nvPr/>
        </p:nvSpPr>
        <p:spPr>
          <a:xfrm>
            <a:off x="304800" y="5029200"/>
            <a:ext cx="8458200" cy="1600438"/>
          </a:xfrm>
          <a:prstGeom prst="rect">
            <a:avLst/>
          </a:prstGeom>
          <a:noFill/>
        </p:spPr>
        <p:txBody>
          <a:bodyPr wrap="square" rtlCol="0">
            <a:spAutoFit/>
          </a:bodyPr>
          <a:lstStyle/>
          <a:p>
            <a:pPr algn="ctr"/>
            <a:r>
              <a:rPr lang="en-US" sz="1400" dirty="0" smtClean="0"/>
              <a:t>On October 3, Emilie and Therese Pratte and their cousin, </a:t>
            </a:r>
            <a:r>
              <a:rPr lang="en-US" sz="1400" dirty="0" err="1" smtClean="0"/>
              <a:t>Pelagie</a:t>
            </a:r>
            <a:r>
              <a:rPr lang="en-US" sz="1400" dirty="0" smtClean="0"/>
              <a:t> Chouteau arrived from St. Louis to board at the convent school.  Because of the distance and difficulty of travel, the girls would not return home until </a:t>
            </a:r>
            <a:endParaRPr lang="en-US" sz="1400" dirty="0" smtClean="0"/>
          </a:p>
          <a:p>
            <a:pPr algn="ctr"/>
            <a:r>
              <a:rPr lang="en-US" sz="1400" dirty="0" smtClean="0"/>
              <a:t>August, </a:t>
            </a:r>
            <a:r>
              <a:rPr lang="en-US" sz="1400" dirty="0" smtClean="0"/>
              <a:t>1819.  </a:t>
            </a:r>
          </a:p>
          <a:p>
            <a:pPr algn="ctr"/>
            <a:r>
              <a:rPr lang="en-US" sz="1400" dirty="0" smtClean="0"/>
              <a:t>The </a:t>
            </a:r>
            <a:r>
              <a:rPr lang="en-US" sz="1400" dirty="0" smtClean="0"/>
              <a:t>five nuns and three boarders slept in the one large room, which was also used as a classroom. Lack of water, shortage of food, and an intensely cold winter were some of the challenges they faced.  The laundry froze inside the cabin, and Philippine wrote, </a:t>
            </a:r>
          </a:p>
          <a:p>
            <a:pPr algn="ctr"/>
            <a:r>
              <a:rPr lang="en-US" sz="1400" dirty="0" smtClean="0"/>
              <a:t>“We haven’t seen butter or eggs here for 5 months. People eat bear grease on their bread!”</a:t>
            </a:r>
            <a:endParaRPr lang="en-US" sz="14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_0119.jpg"/>
          <p:cNvPicPr>
            <a:picLocks noChangeAspect="1"/>
          </p:cNvPicPr>
          <p:nvPr/>
        </p:nvPicPr>
        <p:blipFill>
          <a:blip r:embed="rId2" cstate="print"/>
          <a:stretch>
            <a:fillRect/>
          </a:stretch>
        </p:blipFill>
        <p:spPr>
          <a:xfrm>
            <a:off x="685800" y="356592"/>
            <a:ext cx="7396429" cy="4977408"/>
          </a:xfrm>
          <a:prstGeom prst="rect">
            <a:avLst/>
          </a:prstGeom>
        </p:spPr>
      </p:pic>
      <p:sp>
        <p:nvSpPr>
          <p:cNvPr id="3" name="TextBox 2"/>
          <p:cNvSpPr txBox="1"/>
          <p:nvPr/>
        </p:nvSpPr>
        <p:spPr>
          <a:xfrm>
            <a:off x="228600" y="5598952"/>
            <a:ext cx="8541391" cy="923330"/>
          </a:xfrm>
          <a:prstGeom prst="rect">
            <a:avLst/>
          </a:prstGeom>
          <a:noFill/>
        </p:spPr>
        <p:txBody>
          <a:bodyPr wrap="square" rtlCol="0">
            <a:spAutoFit/>
          </a:bodyPr>
          <a:lstStyle/>
          <a:p>
            <a:pPr algn="ctr"/>
            <a:r>
              <a:rPr lang="en-US" dirty="0" smtClean="0"/>
              <a:t>After that first difficult school year in St. Charles, Mother Duchesne asked Bishop </a:t>
            </a:r>
            <a:r>
              <a:rPr lang="en-US" dirty="0" err="1" smtClean="0"/>
              <a:t>DuBourg</a:t>
            </a:r>
            <a:r>
              <a:rPr lang="en-US" dirty="0" smtClean="0"/>
              <a:t> to move the school closer to St. Louis with the hopes of increasing the number of boarders. Plans were made to build a brick convent </a:t>
            </a:r>
            <a:r>
              <a:rPr lang="en-US" dirty="0"/>
              <a:t>across the Missouri </a:t>
            </a:r>
            <a:r>
              <a:rPr lang="en-US" dirty="0" smtClean="0"/>
              <a:t>River in Florissant.</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_0120.jpg"/>
          <p:cNvPicPr>
            <a:picLocks noChangeAspect="1"/>
          </p:cNvPicPr>
          <p:nvPr/>
        </p:nvPicPr>
        <p:blipFill>
          <a:blip r:embed="rId2" cstate="print"/>
          <a:stretch>
            <a:fillRect/>
          </a:stretch>
        </p:blipFill>
        <p:spPr>
          <a:xfrm>
            <a:off x="381000" y="335796"/>
            <a:ext cx="8327140" cy="5321369"/>
          </a:xfrm>
          <a:prstGeom prst="rect">
            <a:avLst/>
          </a:prstGeom>
        </p:spPr>
      </p:pic>
      <p:sp>
        <p:nvSpPr>
          <p:cNvPr id="2" name="TextBox 1"/>
          <p:cNvSpPr txBox="1"/>
          <p:nvPr/>
        </p:nvSpPr>
        <p:spPr>
          <a:xfrm>
            <a:off x="381000" y="5791200"/>
            <a:ext cx="8327140" cy="646331"/>
          </a:xfrm>
          <a:prstGeom prst="rect">
            <a:avLst/>
          </a:prstGeom>
          <a:noFill/>
        </p:spPr>
        <p:txBody>
          <a:bodyPr wrap="square" rtlCol="0">
            <a:spAutoFit/>
          </a:bodyPr>
          <a:lstStyle/>
          <a:p>
            <a:pPr algn="ctr"/>
            <a:r>
              <a:rPr lang="en-US" dirty="0" smtClean="0"/>
              <a:t>Nuns, household goods, even a precious cow were moved by ferry across the river to Florissant. </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_0121.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14400" y="533400"/>
            <a:ext cx="6962764" cy="4419600"/>
          </a:xfrm>
          <a:prstGeom prst="rect">
            <a:avLst/>
          </a:prstGeom>
        </p:spPr>
      </p:pic>
      <p:sp>
        <p:nvSpPr>
          <p:cNvPr id="3" name="TextBox 2"/>
          <p:cNvSpPr txBox="1"/>
          <p:nvPr/>
        </p:nvSpPr>
        <p:spPr>
          <a:xfrm>
            <a:off x="381000" y="4953000"/>
            <a:ext cx="8458200" cy="1477328"/>
          </a:xfrm>
          <a:prstGeom prst="rect">
            <a:avLst/>
          </a:prstGeom>
          <a:noFill/>
        </p:spPr>
        <p:txBody>
          <a:bodyPr wrap="square" rtlCol="0">
            <a:spAutoFit/>
          </a:bodyPr>
          <a:lstStyle/>
          <a:p>
            <a:pPr algn="ctr"/>
            <a:r>
              <a:rPr lang="en-US" dirty="0" smtClean="0"/>
              <a:t>The Florissant convent, a giant step above the log cabin, was still “roughing it.” The girls loved their new school, although life on the frontier was difficult.  A steady stream of young women hoping to join the order meant there would be more Religious of the Sacred Heart to do the work that was all around them. </a:t>
            </a:r>
          </a:p>
          <a:p>
            <a:pPr algn="ctr"/>
            <a:r>
              <a:rPr lang="en-US" dirty="0" smtClean="0"/>
              <a:t>From this humble beginning, the schools of the Sacred Heart took root in America.</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53000" y="990600"/>
            <a:ext cx="3276600" cy="5016758"/>
          </a:xfrm>
          <a:prstGeom prst="rect">
            <a:avLst/>
          </a:prstGeom>
          <a:noFill/>
        </p:spPr>
        <p:txBody>
          <a:bodyPr wrap="square" rtlCol="0">
            <a:spAutoFit/>
          </a:bodyPr>
          <a:lstStyle/>
          <a:p>
            <a:r>
              <a:rPr lang="en-US" sz="2000" dirty="0" smtClean="0"/>
              <a:t>If you were to visit Florissant today, you would see Mother Duchesne’s room under the stairs.  Here, or in the chapel, she would give her nights to prayer.  </a:t>
            </a:r>
          </a:p>
          <a:p>
            <a:endParaRPr lang="en-US" sz="2000" dirty="0"/>
          </a:p>
          <a:p>
            <a:endParaRPr lang="en-US" sz="2000" dirty="0" smtClean="0"/>
          </a:p>
          <a:p>
            <a:r>
              <a:rPr lang="en-US" sz="2000" dirty="0" smtClean="0"/>
              <a:t>She spent the days </a:t>
            </a:r>
            <a:r>
              <a:rPr lang="en-US" sz="2000" dirty="0"/>
              <a:t>cleaning, </a:t>
            </a:r>
            <a:r>
              <a:rPr lang="en-US" sz="2000" dirty="0" smtClean="0"/>
              <a:t>mending, and working with children. Her meals were the scraps which the children left on their plates.  Her dentist was the workman who would pull out an aching tooth with his tools! </a:t>
            </a:r>
            <a:endParaRPr lang="en-US" sz="2000" dirty="0"/>
          </a:p>
        </p:txBody>
      </p:sp>
      <p:pic>
        <p:nvPicPr>
          <p:cNvPr id="4" name="Picture 3" descr="dia_0062.jpg"/>
          <p:cNvPicPr>
            <a:picLocks noChangeAspect="1"/>
          </p:cNvPicPr>
          <p:nvPr/>
        </p:nvPicPr>
        <p:blipFill>
          <a:blip r:embed="rId2" cstate="print"/>
          <a:stretch>
            <a:fillRect/>
          </a:stretch>
        </p:blipFill>
        <p:spPr>
          <a:xfrm rot="5400000">
            <a:off x="-695445" y="1533645"/>
            <a:ext cx="6116726" cy="4116236"/>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_0124.jpg"/>
          <p:cNvPicPr>
            <a:picLocks noChangeAspect="1"/>
          </p:cNvPicPr>
          <p:nvPr/>
        </p:nvPicPr>
        <p:blipFill>
          <a:blip r:embed="rId2" cstate="print"/>
          <a:stretch>
            <a:fillRect/>
          </a:stretch>
        </p:blipFill>
        <p:spPr>
          <a:xfrm>
            <a:off x="838200" y="260058"/>
            <a:ext cx="7543800" cy="5076581"/>
          </a:xfrm>
          <a:prstGeom prst="rect">
            <a:avLst/>
          </a:prstGeom>
        </p:spPr>
      </p:pic>
      <p:sp>
        <p:nvSpPr>
          <p:cNvPr id="4" name="TextBox 3"/>
          <p:cNvSpPr txBox="1"/>
          <p:nvPr/>
        </p:nvSpPr>
        <p:spPr>
          <a:xfrm>
            <a:off x="381000" y="5562600"/>
            <a:ext cx="8305800" cy="923330"/>
          </a:xfrm>
          <a:prstGeom prst="rect">
            <a:avLst/>
          </a:prstGeom>
          <a:noFill/>
        </p:spPr>
        <p:txBody>
          <a:bodyPr wrap="square" rtlCol="0">
            <a:spAutoFit/>
          </a:bodyPr>
          <a:lstStyle/>
          <a:p>
            <a:pPr algn="ctr"/>
            <a:r>
              <a:rPr lang="en-US" dirty="0" smtClean="0"/>
              <a:t>Throughout the 1820s and 1830s, the number of religious grew, and it was possible for Philippine and her religious companions to establish additional convent schools beginning with Grand </a:t>
            </a:r>
            <a:r>
              <a:rPr lang="en-US" dirty="0" err="1" smtClean="0"/>
              <a:t>Coteau</a:t>
            </a:r>
            <a:r>
              <a:rPr lang="en-US" dirty="0" smtClean="0"/>
              <a:t>, Louisiana.</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il with Potowatomis.jpg"/>
          <p:cNvPicPr>
            <a:picLocks noChangeAspect="1"/>
          </p:cNvPicPr>
          <p:nvPr/>
        </p:nvPicPr>
        <p:blipFill>
          <a:blip r:embed="rId2" cstate="print"/>
          <a:stretch>
            <a:fillRect/>
          </a:stretch>
        </p:blipFill>
        <p:spPr>
          <a:xfrm>
            <a:off x="3699086" y="304800"/>
            <a:ext cx="4759114" cy="6400801"/>
          </a:xfrm>
          <a:prstGeom prst="rect">
            <a:avLst/>
          </a:prstGeom>
        </p:spPr>
      </p:pic>
      <p:sp>
        <p:nvSpPr>
          <p:cNvPr id="5" name="TextBox 4"/>
          <p:cNvSpPr txBox="1"/>
          <p:nvPr/>
        </p:nvSpPr>
        <p:spPr>
          <a:xfrm>
            <a:off x="304800" y="762000"/>
            <a:ext cx="3124200" cy="5632311"/>
          </a:xfrm>
          <a:prstGeom prst="rect">
            <a:avLst/>
          </a:prstGeom>
          <a:noFill/>
        </p:spPr>
        <p:txBody>
          <a:bodyPr wrap="square" rtlCol="0">
            <a:spAutoFit/>
          </a:bodyPr>
          <a:lstStyle/>
          <a:p>
            <a:r>
              <a:rPr lang="en-US" sz="2000" dirty="0" smtClean="0"/>
              <a:t>Finally, in </a:t>
            </a:r>
            <a:r>
              <a:rPr lang="en-US" sz="2000" dirty="0" smtClean="0"/>
              <a:t>1841, </a:t>
            </a:r>
            <a:r>
              <a:rPr lang="en-US" sz="2000" dirty="0" smtClean="0"/>
              <a:t>Mother Duchesne’s dreams of going to the Native Americans came true. </a:t>
            </a:r>
          </a:p>
          <a:p>
            <a:endParaRPr lang="en-US" sz="2000" dirty="0"/>
          </a:p>
          <a:p>
            <a:r>
              <a:rPr lang="en-US" sz="2000" dirty="0" smtClean="0"/>
              <a:t>Jesuit priests asked for missionaries to the Potawatomi Indians in Kansas. In spite of her advanced age, she was allowed to make this difficult trip. </a:t>
            </a:r>
          </a:p>
          <a:p>
            <a:endParaRPr lang="en-US" sz="2000" dirty="0"/>
          </a:p>
          <a:p>
            <a:r>
              <a:rPr lang="en-US" sz="2000" dirty="0" smtClean="0"/>
              <a:t>Father Peter Verhaegen</a:t>
            </a:r>
            <a:r>
              <a:rPr lang="en-US" sz="2000" dirty="0"/>
              <a:t> </a:t>
            </a:r>
            <a:r>
              <a:rPr lang="en-US" sz="2000" dirty="0" smtClean="0"/>
              <a:t>said, “Surely she is coming, too… she will assure success to this mission by praying for us.”</a:t>
            </a:r>
            <a:endParaRPr lang="en-US" sz="20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_0100.jpg"/>
          <p:cNvPicPr>
            <a:picLocks noChangeAspect="1"/>
          </p:cNvPicPr>
          <p:nvPr/>
        </p:nvPicPr>
        <p:blipFill>
          <a:blip r:embed="rId2" cstate="print"/>
          <a:stretch>
            <a:fillRect/>
          </a:stretch>
        </p:blipFill>
        <p:spPr>
          <a:xfrm rot="5400000">
            <a:off x="2561162" y="1268688"/>
            <a:ext cx="6356865" cy="4316390"/>
          </a:xfrm>
          <a:prstGeom prst="rect">
            <a:avLst/>
          </a:prstGeom>
        </p:spPr>
      </p:pic>
      <p:sp>
        <p:nvSpPr>
          <p:cNvPr id="5" name="TextBox 4"/>
          <p:cNvSpPr txBox="1"/>
          <p:nvPr/>
        </p:nvSpPr>
        <p:spPr>
          <a:xfrm>
            <a:off x="304800" y="2514600"/>
            <a:ext cx="2743200" cy="1323439"/>
          </a:xfrm>
          <a:prstGeom prst="rect">
            <a:avLst/>
          </a:prstGeom>
          <a:noFill/>
        </p:spPr>
        <p:txBody>
          <a:bodyPr wrap="square" rtlCol="0">
            <a:spAutoFit/>
          </a:bodyPr>
          <a:lstStyle/>
          <a:p>
            <a:r>
              <a:rPr lang="en-US" sz="2000" dirty="0" smtClean="0"/>
              <a:t>The children spent many happy hours playing in the courtyard that joined their homes.</a:t>
            </a:r>
            <a:endParaRPr lang="en-US" sz="20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_0126.jpg"/>
          <p:cNvPicPr>
            <a:picLocks noChangeAspect="1"/>
          </p:cNvPicPr>
          <p:nvPr/>
        </p:nvPicPr>
        <p:blipFill>
          <a:blip r:embed="rId2" cstate="print"/>
          <a:stretch>
            <a:fillRect/>
          </a:stretch>
        </p:blipFill>
        <p:spPr>
          <a:xfrm>
            <a:off x="838200" y="224405"/>
            <a:ext cx="7140092" cy="4804907"/>
          </a:xfrm>
          <a:prstGeom prst="rect">
            <a:avLst/>
          </a:prstGeom>
        </p:spPr>
      </p:pic>
      <p:sp>
        <p:nvSpPr>
          <p:cNvPr id="3" name="TextBox 2"/>
          <p:cNvSpPr txBox="1"/>
          <p:nvPr/>
        </p:nvSpPr>
        <p:spPr>
          <a:xfrm>
            <a:off x="304800" y="5257800"/>
            <a:ext cx="8382000" cy="1200329"/>
          </a:xfrm>
          <a:prstGeom prst="rect">
            <a:avLst/>
          </a:prstGeom>
          <a:noFill/>
        </p:spPr>
        <p:txBody>
          <a:bodyPr wrap="square" rtlCol="0">
            <a:spAutoFit/>
          </a:bodyPr>
          <a:lstStyle/>
          <a:p>
            <a:pPr algn="ctr"/>
            <a:r>
              <a:rPr lang="en-US" dirty="0" smtClean="0"/>
              <a:t>The day of their arrival in Sugar Creek was a glorious day in Philippine’s life. The parade of braves performing exercises on horseback certainly conveyed the welcome that made her 72 years of waiting worthwhile. </a:t>
            </a:r>
          </a:p>
          <a:p>
            <a:pPr algn="ctr"/>
            <a:r>
              <a:rPr lang="en-US" dirty="0" smtClean="0"/>
              <a:t>“We have reached the country of our desires!” wrote Philippine.</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dian Looking at Lo#1F5C4A.jpg"/>
          <p:cNvPicPr>
            <a:picLocks noChangeAspect="1"/>
          </p:cNvPicPr>
          <p:nvPr/>
        </p:nvPicPr>
        <p:blipFill>
          <a:blip r:embed="rId2" cstate="print"/>
          <a:stretch>
            <a:fillRect/>
          </a:stretch>
        </p:blipFill>
        <p:spPr>
          <a:xfrm>
            <a:off x="188879" y="542473"/>
            <a:ext cx="4078321" cy="5705927"/>
          </a:xfrm>
          <a:prstGeom prst="rect">
            <a:avLst/>
          </a:prstGeom>
        </p:spPr>
      </p:pic>
      <p:sp>
        <p:nvSpPr>
          <p:cNvPr id="4" name="TextBox 3"/>
          <p:cNvSpPr txBox="1"/>
          <p:nvPr/>
        </p:nvSpPr>
        <p:spPr>
          <a:xfrm>
            <a:off x="4724400" y="1676400"/>
            <a:ext cx="3581400" cy="2862322"/>
          </a:xfrm>
          <a:prstGeom prst="rect">
            <a:avLst/>
          </a:prstGeom>
          <a:noFill/>
        </p:spPr>
        <p:txBody>
          <a:bodyPr wrap="square" rtlCol="0">
            <a:spAutoFit/>
          </a:bodyPr>
          <a:lstStyle/>
          <a:p>
            <a:r>
              <a:rPr lang="en-US" sz="2000" dirty="0" smtClean="0"/>
              <a:t>The Native Americans’ experience with Philippine was based on what they saw, a figure of pure holiness. </a:t>
            </a:r>
          </a:p>
          <a:p>
            <a:endParaRPr lang="en-US" sz="2000" dirty="0"/>
          </a:p>
          <a:p>
            <a:r>
              <a:rPr lang="en-US" sz="2000" dirty="0" smtClean="0"/>
              <a:t>They brought the “good old lady” fresh corn, newly laid eggs, chickens, and wild sweet plums as tokens of their admiration. </a:t>
            </a:r>
            <a:endParaRPr lang="en-US" sz="20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dian Kissing.jpg"/>
          <p:cNvPicPr>
            <a:picLocks noChangeAspect="1"/>
          </p:cNvPicPr>
          <p:nvPr/>
        </p:nvPicPr>
        <p:blipFill>
          <a:blip r:embed="rId2" cstate="print"/>
          <a:stretch>
            <a:fillRect/>
          </a:stretch>
        </p:blipFill>
        <p:spPr>
          <a:xfrm>
            <a:off x="3505200" y="411061"/>
            <a:ext cx="4724400" cy="6247276"/>
          </a:xfrm>
          <a:prstGeom prst="rect">
            <a:avLst/>
          </a:prstGeom>
        </p:spPr>
      </p:pic>
      <p:sp>
        <p:nvSpPr>
          <p:cNvPr id="3" name="TextBox 2"/>
          <p:cNvSpPr txBox="1"/>
          <p:nvPr/>
        </p:nvSpPr>
        <p:spPr>
          <a:xfrm>
            <a:off x="304800" y="1334096"/>
            <a:ext cx="2895599" cy="3970318"/>
          </a:xfrm>
          <a:prstGeom prst="rect">
            <a:avLst/>
          </a:prstGeom>
          <a:noFill/>
        </p:spPr>
        <p:txBody>
          <a:bodyPr wrap="square" rtlCol="0">
            <a:spAutoFit/>
          </a:bodyPr>
          <a:lstStyle/>
          <a:p>
            <a:r>
              <a:rPr lang="en-US" dirty="0" smtClean="0"/>
              <a:t>She spent countless hours of prayer in the little log chapel. </a:t>
            </a:r>
          </a:p>
          <a:p>
            <a:endParaRPr lang="en-US" dirty="0"/>
          </a:p>
          <a:p>
            <a:r>
              <a:rPr lang="en-US" dirty="0" smtClean="0"/>
              <a:t>As she knelt there motionless, the Indians noiselessly approached her and kissed the hem of her worn habit. </a:t>
            </a:r>
          </a:p>
          <a:p>
            <a:endParaRPr lang="en-US" dirty="0"/>
          </a:p>
          <a:p>
            <a:r>
              <a:rPr lang="en-US" dirty="0" smtClean="0"/>
              <a:t>“Qua-</a:t>
            </a:r>
            <a:r>
              <a:rPr lang="en-US" dirty="0" err="1" smtClean="0"/>
              <a:t>kah</a:t>
            </a:r>
            <a:r>
              <a:rPr lang="en-US" dirty="0" smtClean="0"/>
              <a:t>-</a:t>
            </a:r>
            <a:r>
              <a:rPr lang="en-US" dirty="0" err="1" smtClean="0"/>
              <a:t>ka</a:t>
            </a:r>
            <a:r>
              <a:rPr lang="en-US" dirty="0" smtClean="0"/>
              <a:t>-</a:t>
            </a:r>
            <a:r>
              <a:rPr lang="en-US" dirty="0" err="1" smtClean="0"/>
              <a:t>num</a:t>
            </a:r>
            <a:r>
              <a:rPr lang="en-US" dirty="0" smtClean="0"/>
              <a:t>-ad” they would call her… </a:t>
            </a:r>
          </a:p>
          <a:p>
            <a:endParaRPr lang="en-US" dirty="0"/>
          </a:p>
          <a:p>
            <a:r>
              <a:rPr lang="en-US" dirty="0" smtClean="0"/>
              <a:t>“Woman Who Prays Always.”</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cademy 1835.tif"/>
          <p:cNvPicPr>
            <a:picLocks noChangeAspect="1"/>
          </p:cNvPicPr>
          <p:nvPr/>
        </p:nvPicPr>
        <p:blipFill>
          <a:blip r:embed="rId2" cstate="print"/>
          <a:stretch>
            <a:fillRect/>
          </a:stretch>
        </p:blipFill>
        <p:spPr>
          <a:xfrm>
            <a:off x="544286" y="457200"/>
            <a:ext cx="7837714" cy="4800600"/>
          </a:xfrm>
          <a:prstGeom prst="rect">
            <a:avLst/>
          </a:prstGeom>
        </p:spPr>
      </p:pic>
      <p:sp>
        <p:nvSpPr>
          <p:cNvPr id="4" name="TextBox 3"/>
          <p:cNvSpPr txBox="1"/>
          <p:nvPr/>
        </p:nvSpPr>
        <p:spPr>
          <a:xfrm>
            <a:off x="304800" y="5486400"/>
            <a:ext cx="8305800" cy="646331"/>
          </a:xfrm>
          <a:prstGeom prst="rect">
            <a:avLst/>
          </a:prstGeom>
          <a:noFill/>
        </p:spPr>
        <p:txBody>
          <a:bodyPr wrap="square" rtlCol="0">
            <a:spAutoFit/>
          </a:bodyPr>
          <a:lstStyle/>
          <a:p>
            <a:pPr algn="ctr"/>
            <a:r>
              <a:rPr lang="en-US" dirty="0" smtClean="0"/>
              <a:t>After just one year among her beloved Potawatomi, Philippine and Father </a:t>
            </a:r>
            <a:r>
              <a:rPr lang="en-US" dirty="0" err="1" smtClean="0"/>
              <a:t>Verhaegen</a:t>
            </a:r>
            <a:r>
              <a:rPr lang="en-US" dirty="0" smtClean="0"/>
              <a:t> made the difficult journey back to St. Charles, where she lived for ten more years.</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ar Tree Window.jpg"/>
          <p:cNvPicPr>
            <a:picLocks noChangeAspect="1"/>
          </p:cNvPicPr>
          <p:nvPr/>
        </p:nvPicPr>
        <p:blipFill>
          <a:blip r:embed="rId2"/>
          <a:stretch>
            <a:fillRect/>
          </a:stretch>
        </p:blipFill>
        <p:spPr>
          <a:xfrm>
            <a:off x="490197" y="266350"/>
            <a:ext cx="3520440" cy="6389931"/>
          </a:xfrm>
          <a:prstGeom prst="rect">
            <a:avLst/>
          </a:prstGeom>
        </p:spPr>
      </p:pic>
      <p:sp>
        <p:nvSpPr>
          <p:cNvPr id="3" name="TextBox 2"/>
          <p:cNvSpPr txBox="1"/>
          <p:nvPr/>
        </p:nvSpPr>
        <p:spPr>
          <a:xfrm>
            <a:off x="4267200" y="1371600"/>
            <a:ext cx="4267200" cy="4401205"/>
          </a:xfrm>
          <a:prstGeom prst="rect">
            <a:avLst/>
          </a:prstGeom>
          <a:noFill/>
        </p:spPr>
        <p:txBody>
          <a:bodyPr wrap="square" rtlCol="0">
            <a:spAutoFit/>
          </a:bodyPr>
          <a:lstStyle/>
          <a:p>
            <a:r>
              <a:rPr lang="en-US" sz="2000" dirty="0" smtClean="0"/>
              <a:t>The nuns gave her tasks that made her feel useful.  She taught catechism to children and especially liked to sit under a beautiful pear tree and pray.</a:t>
            </a:r>
          </a:p>
          <a:p>
            <a:endParaRPr lang="en-US" sz="2000" dirty="0"/>
          </a:p>
          <a:p>
            <a:r>
              <a:rPr lang="en-US" sz="2000" dirty="0" smtClean="0"/>
              <a:t>Often she was seen there crying, perhaps feeling she had failed in her mission.</a:t>
            </a:r>
            <a:r>
              <a:rPr lang="en-US" sz="2000" dirty="0"/>
              <a:t> </a:t>
            </a:r>
            <a:endParaRPr lang="en-US" sz="2000" dirty="0" smtClean="0"/>
          </a:p>
          <a:p>
            <a:endParaRPr lang="en-US" sz="2000" dirty="0"/>
          </a:p>
          <a:p>
            <a:r>
              <a:rPr lang="en-US" sz="2000" dirty="0" smtClean="0"/>
              <a:t>Father Peter </a:t>
            </a:r>
            <a:r>
              <a:rPr lang="en-US" sz="2000" dirty="0" err="1" smtClean="0"/>
              <a:t>DeSmet</a:t>
            </a:r>
            <a:r>
              <a:rPr lang="en-US" sz="2000" dirty="0" smtClean="0"/>
              <a:t>, S.J., who had been Philippine’s friend for many years said, “She has sewn deep roots in American soil, and someday they will reap an abundant harvest.”</a:t>
            </a:r>
            <a:endParaRPr lang="en-US" sz="20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_0125.jpg"/>
          <p:cNvPicPr>
            <a:picLocks noChangeAspect="1"/>
          </p:cNvPicPr>
          <p:nvPr/>
        </p:nvPicPr>
        <p:blipFill>
          <a:blip r:embed="rId2" cstate="print"/>
          <a:stretch>
            <a:fillRect/>
          </a:stretch>
        </p:blipFill>
        <p:spPr>
          <a:xfrm>
            <a:off x="1371600" y="228600"/>
            <a:ext cx="6114593" cy="4114800"/>
          </a:xfrm>
          <a:prstGeom prst="rect">
            <a:avLst/>
          </a:prstGeom>
        </p:spPr>
      </p:pic>
      <p:sp>
        <p:nvSpPr>
          <p:cNvPr id="5" name="TextBox 4"/>
          <p:cNvSpPr txBox="1"/>
          <p:nvPr/>
        </p:nvSpPr>
        <p:spPr>
          <a:xfrm>
            <a:off x="685800" y="4800600"/>
            <a:ext cx="7696200" cy="1828800"/>
          </a:xfrm>
          <a:prstGeom prst="rect">
            <a:avLst/>
          </a:prstGeom>
          <a:noFill/>
        </p:spPr>
        <p:txBody>
          <a:bodyPr wrap="square" rtlCol="0">
            <a:spAutoFit/>
          </a:bodyPr>
          <a:lstStyle/>
          <a:p>
            <a:endParaRPr lang="en-US" dirty="0"/>
          </a:p>
        </p:txBody>
      </p:sp>
      <p:sp>
        <p:nvSpPr>
          <p:cNvPr id="4" name="TextBox 3"/>
          <p:cNvSpPr txBox="1"/>
          <p:nvPr/>
        </p:nvSpPr>
        <p:spPr>
          <a:xfrm>
            <a:off x="304800" y="4419600"/>
            <a:ext cx="8458200" cy="2062103"/>
          </a:xfrm>
          <a:prstGeom prst="rect">
            <a:avLst/>
          </a:prstGeom>
          <a:noFill/>
        </p:spPr>
        <p:txBody>
          <a:bodyPr wrap="square" rtlCol="0">
            <a:spAutoFit/>
          </a:bodyPr>
          <a:lstStyle/>
          <a:p>
            <a:pPr algn="ctr"/>
            <a:r>
              <a:rPr lang="en-US" sz="1600" dirty="0" smtClean="0"/>
              <a:t>For the last ten years of her life, much of her day was spent in prayer in her little room close to the St. Charles convent chapel. </a:t>
            </a:r>
          </a:p>
          <a:p>
            <a:pPr algn="ctr"/>
            <a:endParaRPr lang="en-US" sz="1600" dirty="0"/>
          </a:p>
          <a:p>
            <a:pPr algn="ctr"/>
            <a:r>
              <a:rPr lang="en-US" sz="1600" dirty="0" smtClean="0"/>
              <a:t>Two days before her death, Philippine had an important visitor, Anna du </a:t>
            </a:r>
            <a:r>
              <a:rPr lang="en-US" sz="1600" dirty="0" err="1" smtClean="0"/>
              <a:t>Rousier</a:t>
            </a:r>
            <a:r>
              <a:rPr lang="en-US" sz="1600" dirty="0" smtClean="0"/>
              <a:t>, who was especially sent to deliver a blessing from </a:t>
            </a:r>
            <a:r>
              <a:rPr lang="en-US" sz="1600" dirty="0"/>
              <a:t>Mother </a:t>
            </a:r>
            <a:r>
              <a:rPr lang="en-US" sz="1600" dirty="0" smtClean="0"/>
              <a:t>Barat. In return, Mother du </a:t>
            </a:r>
            <a:r>
              <a:rPr lang="en-US" sz="1600" dirty="0" err="1" smtClean="0"/>
              <a:t>Rousier</a:t>
            </a:r>
            <a:r>
              <a:rPr lang="en-US" sz="1600" dirty="0" smtClean="0"/>
              <a:t> asked for Philippine’s blessing on her mission to establish a school in South America. The elderly Philippine traced a cross on the young nun’s forehead, and for years afterward, Anna du </a:t>
            </a:r>
            <a:r>
              <a:rPr lang="en-US" sz="1600" dirty="0" err="1" smtClean="0"/>
              <a:t>Rousier</a:t>
            </a:r>
            <a:r>
              <a:rPr lang="en-US" sz="1600" dirty="0" smtClean="0"/>
              <a:t> said, </a:t>
            </a:r>
          </a:p>
          <a:p>
            <a:pPr algn="ctr"/>
            <a:r>
              <a:rPr lang="en-US" sz="1600" dirty="0" smtClean="0"/>
              <a:t>“I still seem to feel that cross.”</a:t>
            </a:r>
            <a:endParaRPr lang="en-US" sz="16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ld Philippine.jpg"/>
          <p:cNvPicPr>
            <a:picLocks noChangeAspect="1"/>
          </p:cNvPicPr>
          <p:nvPr/>
        </p:nvPicPr>
        <p:blipFill>
          <a:blip r:embed="rId2"/>
          <a:stretch>
            <a:fillRect/>
          </a:stretch>
        </p:blipFill>
        <p:spPr>
          <a:xfrm>
            <a:off x="3810000" y="533400"/>
            <a:ext cx="4724400" cy="6015662"/>
          </a:xfrm>
          <a:prstGeom prst="rect">
            <a:avLst/>
          </a:prstGeom>
        </p:spPr>
      </p:pic>
      <p:sp>
        <p:nvSpPr>
          <p:cNvPr id="3" name="TextBox 2"/>
          <p:cNvSpPr txBox="1"/>
          <p:nvPr/>
        </p:nvSpPr>
        <p:spPr>
          <a:xfrm>
            <a:off x="228600" y="909221"/>
            <a:ext cx="3352800" cy="5262979"/>
          </a:xfrm>
          <a:prstGeom prst="rect">
            <a:avLst/>
          </a:prstGeom>
          <a:noFill/>
        </p:spPr>
        <p:txBody>
          <a:bodyPr wrap="square" rtlCol="0">
            <a:spAutoFit/>
          </a:bodyPr>
          <a:lstStyle/>
          <a:p>
            <a:r>
              <a:rPr lang="en-US" sz="1600" dirty="0" smtClean="0"/>
              <a:t>After waiting to be with her God for so long, on November 18, 1852, she said, “I give you my heart, my soul, and my life – oh, yes – my life generously.”  At noon, she died. </a:t>
            </a:r>
          </a:p>
          <a:p>
            <a:endParaRPr lang="en-US" sz="1600" dirty="0"/>
          </a:p>
          <a:p>
            <a:r>
              <a:rPr lang="en-US" sz="1600" dirty="0" smtClean="0"/>
              <a:t>Father Verhaegen, her long time friend wrote, </a:t>
            </a:r>
          </a:p>
          <a:p>
            <a:endParaRPr lang="en-US" sz="1600" dirty="0"/>
          </a:p>
          <a:p>
            <a:r>
              <a:rPr lang="en-US" sz="1600" dirty="0" smtClean="0"/>
              <a:t>“Madame Duchesne was a native of France and came to the United States of America with a small number of Religious of the Sacred Heart in 1818. She may be considered the foundress of all the houses of the Sacred Heart in the United States. Eminent in all virtues of religious life, but especially in humility, she sweetly and calmly departed this life in the odor of sanctity on the 18</a:t>
            </a:r>
            <a:r>
              <a:rPr lang="en-US" sz="1600" baseline="30000" dirty="0" smtClean="0"/>
              <a:t>th</a:t>
            </a:r>
            <a:r>
              <a:rPr lang="en-US" sz="1600" dirty="0" smtClean="0"/>
              <a:t> day of November, 1852.”</a:t>
            </a:r>
            <a:endParaRPr lang="en-US" sz="16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757" y="609600"/>
            <a:ext cx="4800820" cy="5791200"/>
          </a:xfrm>
          <a:prstGeom prst="rect">
            <a:avLst/>
          </a:prstGeom>
        </p:spPr>
      </p:pic>
      <p:sp>
        <p:nvSpPr>
          <p:cNvPr id="3" name="TextBox 2"/>
          <p:cNvSpPr txBox="1"/>
          <p:nvPr/>
        </p:nvSpPr>
        <p:spPr>
          <a:xfrm>
            <a:off x="5334000" y="847665"/>
            <a:ext cx="3200400" cy="5324535"/>
          </a:xfrm>
          <a:prstGeom prst="rect">
            <a:avLst/>
          </a:prstGeom>
          <a:noFill/>
        </p:spPr>
        <p:txBody>
          <a:bodyPr wrap="square" rtlCol="0">
            <a:spAutoFit/>
          </a:bodyPr>
          <a:lstStyle/>
          <a:p>
            <a:r>
              <a:rPr lang="en-US" sz="2000" dirty="0" smtClean="0"/>
              <a:t>In the years following Philippine’s death, more Schools of the Sacred Heart were opened in North and South America, Africa, Oceania, and Asia. </a:t>
            </a:r>
          </a:p>
          <a:p>
            <a:endParaRPr lang="en-US" sz="2000" dirty="0"/>
          </a:p>
          <a:p>
            <a:r>
              <a:rPr lang="en-US" sz="2000" dirty="0" smtClean="0"/>
              <a:t>Missionaries, inspired by the first religious to venture to the American frontier, shared the love of Jesus with students throughout the world. </a:t>
            </a:r>
          </a:p>
          <a:p>
            <a:endParaRPr lang="en-US" sz="2000" dirty="0"/>
          </a:p>
          <a:p>
            <a:r>
              <a:rPr lang="en-US" sz="2000" dirty="0" smtClean="0"/>
              <a:t>Even today, Philippine continues to inspire young and old alike.</a:t>
            </a:r>
            <a:endParaRPr lang="en-US" sz="2000" dirty="0"/>
          </a:p>
        </p:txBody>
      </p:sp>
    </p:spTree>
    <p:extLst>
      <p:ext uri="{BB962C8B-B14F-4D97-AF65-F5344CB8AC3E}">
        <p14:creationId xmlns:p14="http://schemas.microsoft.com/office/powerpoint/2010/main" val="17539923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onze Statue.jpg"/>
          <p:cNvPicPr>
            <a:picLocks noChangeAspect="1"/>
          </p:cNvPicPr>
          <p:nvPr/>
        </p:nvPicPr>
        <p:blipFill>
          <a:blip r:embed="rId2" cstate="print"/>
          <a:stretch>
            <a:fillRect/>
          </a:stretch>
        </p:blipFill>
        <p:spPr>
          <a:xfrm>
            <a:off x="4495800" y="422336"/>
            <a:ext cx="4258616" cy="6207064"/>
          </a:xfrm>
          <a:prstGeom prst="rect">
            <a:avLst/>
          </a:prstGeom>
        </p:spPr>
      </p:pic>
      <p:sp>
        <p:nvSpPr>
          <p:cNvPr id="6" name="TextBox 5"/>
          <p:cNvSpPr txBox="1"/>
          <p:nvPr/>
        </p:nvSpPr>
        <p:spPr>
          <a:xfrm>
            <a:off x="381000" y="1600200"/>
            <a:ext cx="3810000" cy="3416320"/>
          </a:xfrm>
          <a:prstGeom prst="rect">
            <a:avLst/>
          </a:prstGeom>
          <a:noFill/>
        </p:spPr>
        <p:txBody>
          <a:bodyPr wrap="square" rtlCol="0">
            <a:spAutoFit/>
          </a:bodyPr>
          <a:lstStyle/>
          <a:p>
            <a:pPr algn="ctr"/>
            <a:r>
              <a:rPr lang="en-US" b="1" dirty="0" smtClean="0"/>
              <a:t>What have we learned from our</a:t>
            </a:r>
          </a:p>
          <a:p>
            <a:pPr algn="ctr"/>
            <a:r>
              <a:rPr lang="en-US" b="1" dirty="0" smtClean="0"/>
              <a:t>St. Rose Philippine Duchesne?</a:t>
            </a:r>
          </a:p>
          <a:p>
            <a:endParaRPr lang="en-US" dirty="0" smtClean="0"/>
          </a:p>
          <a:p>
            <a:endParaRPr lang="en-US" dirty="0"/>
          </a:p>
          <a:p>
            <a:endParaRPr lang="en-US" dirty="0"/>
          </a:p>
          <a:p>
            <a:pPr algn="ctr"/>
            <a:r>
              <a:rPr lang="en-US" dirty="0" smtClean="0"/>
              <a:t>We admire and strive to imitate:</a:t>
            </a:r>
          </a:p>
          <a:p>
            <a:pPr algn="ctr"/>
            <a:r>
              <a:rPr lang="en-US" dirty="0" smtClean="0"/>
              <a:t> </a:t>
            </a:r>
          </a:p>
          <a:p>
            <a:pPr algn="ctr"/>
            <a:r>
              <a:rPr lang="en-US" dirty="0"/>
              <a:t>h</a:t>
            </a:r>
            <a:r>
              <a:rPr lang="en-US" dirty="0" smtClean="0"/>
              <a:t>er intense love of God</a:t>
            </a:r>
          </a:p>
          <a:p>
            <a:pPr algn="ctr"/>
            <a:r>
              <a:rPr lang="en-US" dirty="0"/>
              <a:t>h</a:t>
            </a:r>
            <a:r>
              <a:rPr lang="en-US" dirty="0" smtClean="0"/>
              <a:t>er selflessness</a:t>
            </a:r>
          </a:p>
          <a:p>
            <a:pPr algn="ctr"/>
            <a:r>
              <a:rPr lang="en-US" dirty="0"/>
              <a:t>h</a:t>
            </a:r>
            <a:r>
              <a:rPr lang="en-US" dirty="0" smtClean="0"/>
              <a:t>er courage</a:t>
            </a:r>
          </a:p>
          <a:p>
            <a:pPr algn="ctr"/>
            <a:r>
              <a:rPr lang="en-US" dirty="0"/>
              <a:t>h</a:t>
            </a:r>
            <a:r>
              <a:rPr lang="en-US" dirty="0" smtClean="0"/>
              <a:t>er obedience</a:t>
            </a:r>
          </a:p>
          <a:p>
            <a:pPr algn="ctr"/>
            <a:r>
              <a:rPr lang="en-US" dirty="0"/>
              <a:t>h</a:t>
            </a:r>
            <a:r>
              <a:rPr lang="en-US" dirty="0" smtClean="0"/>
              <a:t>er humility.</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neelingColor.jpg"/>
          <p:cNvPicPr>
            <a:picLocks noChangeAspect="1"/>
          </p:cNvPicPr>
          <p:nvPr/>
        </p:nvPicPr>
        <p:blipFill>
          <a:blip r:embed="rId2"/>
          <a:stretch>
            <a:fillRect/>
          </a:stretch>
        </p:blipFill>
        <p:spPr>
          <a:xfrm>
            <a:off x="838200" y="381000"/>
            <a:ext cx="2688336" cy="6300788"/>
          </a:xfrm>
          <a:prstGeom prst="rect">
            <a:avLst/>
          </a:prstGeom>
        </p:spPr>
      </p:pic>
      <p:sp>
        <p:nvSpPr>
          <p:cNvPr id="3" name="TextBox 2"/>
          <p:cNvSpPr txBox="1"/>
          <p:nvPr/>
        </p:nvSpPr>
        <p:spPr>
          <a:xfrm>
            <a:off x="4038600" y="2057400"/>
            <a:ext cx="3733800" cy="2308324"/>
          </a:xfrm>
          <a:prstGeom prst="rect">
            <a:avLst/>
          </a:prstGeom>
          <a:noFill/>
        </p:spPr>
        <p:txBody>
          <a:bodyPr wrap="square" rtlCol="0">
            <a:spAutoFit/>
          </a:bodyPr>
          <a:lstStyle/>
          <a:p>
            <a:pPr algn="ctr"/>
            <a:r>
              <a:rPr lang="en-US" dirty="0" smtClean="0"/>
              <a:t>On July 3, 1988,</a:t>
            </a:r>
          </a:p>
          <a:p>
            <a:pPr algn="ctr"/>
            <a:r>
              <a:rPr lang="en-US" dirty="0" smtClean="0"/>
              <a:t>Pope John Paul </a:t>
            </a:r>
            <a:r>
              <a:rPr lang="en-US" dirty="0" err="1" smtClean="0"/>
              <a:t>ll</a:t>
            </a:r>
            <a:r>
              <a:rPr lang="en-US" dirty="0" smtClean="0"/>
              <a:t> declared</a:t>
            </a:r>
          </a:p>
          <a:p>
            <a:pPr algn="ctr"/>
            <a:r>
              <a:rPr lang="en-US" dirty="0" smtClean="0"/>
              <a:t>Rose Philippine Duchesne</a:t>
            </a:r>
          </a:p>
          <a:p>
            <a:pPr algn="ctr"/>
            <a:r>
              <a:rPr lang="en-US" dirty="0"/>
              <a:t>a</a:t>
            </a:r>
            <a:r>
              <a:rPr lang="en-US" dirty="0" smtClean="0"/>
              <a:t> saint of the Roman Catholic Church.</a:t>
            </a:r>
          </a:p>
          <a:p>
            <a:pPr algn="ctr"/>
            <a:endParaRPr lang="en-US" dirty="0"/>
          </a:p>
          <a:p>
            <a:pPr algn="ctr"/>
            <a:r>
              <a:rPr lang="en-US" dirty="0" smtClean="0"/>
              <a:t>Clearly, she was not a failure!</a:t>
            </a:r>
          </a:p>
          <a:p>
            <a:endParaRPr lang="en-US" dirty="0"/>
          </a:p>
          <a:p>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_0101.jpg"/>
          <p:cNvPicPr>
            <a:picLocks noChangeAspect="1"/>
          </p:cNvPicPr>
          <p:nvPr/>
        </p:nvPicPr>
        <p:blipFill>
          <a:blip r:embed="rId2" cstate="print"/>
          <a:stretch>
            <a:fillRect/>
          </a:stretch>
        </p:blipFill>
        <p:spPr>
          <a:xfrm rot="5400000">
            <a:off x="-34958" y="1303094"/>
            <a:ext cx="6394516" cy="4191000"/>
          </a:xfrm>
          <a:prstGeom prst="rect">
            <a:avLst/>
          </a:prstGeom>
        </p:spPr>
      </p:pic>
      <p:sp>
        <p:nvSpPr>
          <p:cNvPr id="3" name="TextBox 2"/>
          <p:cNvSpPr txBox="1"/>
          <p:nvPr/>
        </p:nvSpPr>
        <p:spPr>
          <a:xfrm>
            <a:off x="5791200" y="1981200"/>
            <a:ext cx="2819400" cy="2862322"/>
          </a:xfrm>
          <a:prstGeom prst="rect">
            <a:avLst/>
          </a:prstGeom>
          <a:noFill/>
        </p:spPr>
        <p:txBody>
          <a:bodyPr wrap="square" rtlCol="0">
            <a:spAutoFit/>
          </a:bodyPr>
          <a:lstStyle/>
          <a:p>
            <a:r>
              <a:rPr lang="en-US" sz="2000" dirty="0" smtClean="0"/>
              <a:t>Philippine and her cousin, Josephine </a:t>
            </a:r>
            <a:r>
              <a:rPr lang="en-US" sz="2000" dirty="0" err="1" smtClean="0"/>
              <a:t>Perier</a:t>
            </a:r>
            <a:r>
              <a:rPr lang="en-US" sz="2000" dirty="0" smtClean="0"/>
              <a:t>, were constant companions.  They loved to take walks up to the Visitation convent, Ste. Marie </a:t>
            </a:r>
            <a:r>
              <a:rPr lang="en-US" sz="2000" dirty="0" err="1" smtClean="0"/>
              <a:t>d’En</a:t>
            </a:r>
            <a:r>
              <a:rPr lang="en-US" sz="2000" dirty="0" smtClean="0"/>
              <a:t> </a:t>
            </a:r>
            <a:r>
              <a:rPr lang="en-US" sz="2000" dirty="0" smtClean="0"/>
              <a:t>Haut, which was on a hill overlooking Grenoble.</a:t>
            </a:r>
            <a:endParaRPr lang="en-US" sz="20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7400" y="304799"/>
            <a:ext cx="4423117" cy="5602483"/>
          </a:xfrm>
          <a:prstGeom prst="rect">
            <a:avLst/>
          </a:prstGeom>
        </p:spPr>
      </p:pic>
      <p:sp>
        <p:nvSpPr>
          <p:cNvPr id="4" name="TextBox 3"/>
          <p:cNvSpPr txBox="1"/>
          <p:nvPr/>
        </p:nvSpPr>
        <p:spPr>
          <a:xfrm>
            <a:off x="457200" y="5910078"/>
            <a:ext cx="8153400" cy="646331"/>
          </a:xfrm>
          <a:prstGeom prst="rect">
            <a:avLst/>
          </a:prstGeom>
          <a:noFill/>
        </p:spPr>
        <p:txBody>
          <a:bodyPr wrap="square" rtlCol="0">
            <a:spAutoFit/>
          </a:bodyPr>
          <a:lstStyle/>
          <a:p>
            <a:pPr algn="ctr"/>
            <a:r>
              <a:rPr lang="en-US" dirty="0" smtClean="0"/>
              <a:t>The text was adapted by Kathleen Hopper and Theresa Grass </a:t>
            </a:r>
          </a:p>
          <a:p>
            <a:pPr algn="ctr"/>
            <a:r>
              <a:rPr lang="en-US" dirty="0" smtClean="0"/>
              <a:t>from a script written by Jane Cannon.</a:t>
            </a:r>
            <a:endParaRPr lang="en-US" dirty="0"/>
          </a:p>
        </p:txBody>
      </p:sp>
    </p:spTree>
    <p:extLst>
      <p:ext uri="{BB962C8B-B14F-4D97-AF65-F5344CB8AC3E}">
        <p14:creationId xmlns:p14="http://schemas.microsoft.com/office/powerpoint/2010/main" val="8552600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_0102.jpg"/>
          <p:cNvPicPr>
            <a:picLocks noChangeAspect="1"/>
          </p:cNvPicPr>
          <p:nvPr/>
        </p:nvPicPr>
        <p:blipFill>
          <a:blip r:embed="rId2" cstate="print"/>
          <a:stretch>
            <a:fillRect/>
          </a:stretch>
        </p:blipFill>
        <p:spPr>
          <a:xfrm>
            <a:off x="718458" y="228600"/>
            <a:ext cx="7473391" cy="5029200"/>
          </a:xfrm>
          <a:prstGeom prst="rect">
            <a:avLst/>
          </a:prstGeom>
        </p:spPr>
      </p:pic>
      <p:sp>
        <p:nvSpPr>
          <p:cNvPr id="3" name="TextBox 2"/>
          <p:cNvSpPr txBox="1"/>
          <p:nvPr/>
        </p:nvSpPr>
        <p:spPr>
          <a:xfrm>
            <a:off x="325073" y="5477470"/>
            <a:ext cx="8382000" cy="923330"/>
          </a:xfrm>
          <a:prstGeom prst="rect">
            <a:avLst/>
          </a:prstGeom>
          <a:noFill/>
        </p:spPr>
        <p:txBody>
          <a:bodyPr wrap="square" rtlCol="0">
            <a:spAutoFit/>
          </a:bodyPr>
          <a:lstStyle/>
          <a:p>
            <a:pPr algn="ctr"/>
            <a:r>
              <a:rPr lang="en-US" dirty="0" smtClean="0"/>
              <a:t>Beggars in the crowded square were often rewarded with a coin from the Duchesne and </a:t>
            </a:r>
            <a:r>
              <a:rPr lang="en-US" dirty="0" err="1" smtClean="0"/>
              <a:t>Perier</a:t>
            </a:r>
            <a:r>
              <a:rPr lang="en-US" dirty="0" smtClean="0"/>
              <a:t> children.  One day, when Philippine was giving away her allowance, her mother said, “We give you that for your pleasure.”  “This </a:t>
            </a:r>
            <a:r>
              <a:rPr lang="en-US" b="1" dirty="0" smtClean="0"/>
              <a:t>is</a:t>
            </a:r>
            <a:r>
              <a:rPr lang="en-US" dirty="0" smtClean="0"/>
              <a:t> my pleasure,” Philippine replied.</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_0103.jpg"/>
          <p:cNvPicPr>
            <a:picLocks noChangeAspect="1"/>
          </p:cNvPicPr>
          <p:nvPr/>
        </p:nvPicPr>
        <p:blipFill>
          <a:blip r:embed="rId2" cstate="print"/>
          <a:stretch>
            <a:fillRect/>
          </a:stretch>
        </p:blipFill>
        <p:spPr>
          <a:xfrm>
            <a:off x="783717" y="106960"/>
            <a:ext cx="7360158" cy="4953000"/>
          </a:xfrm>
          <a:prstGeom prst="rect">
            <a:avLst/>
          </a:prstGeom>
        </p:spPr>
      </p:pic>
      <p:sp>
        <p:nvSpPr>
          <p:cNvPr id="3" name="TextBox 2"/>
          <p:cNvSpPr txBox="1"/>
          <p:nvPr/>
        </p:nvSpPr>
        <p:spPr>
          <a:xfrm>
            <a:off x="457200" y="5334000"/>
            <a:ext cx="8077200" cy="1200329"/>
          </a:xfrm>
          <a:prstGeom prst="rect">
            <a:avLst/>
          </a:prstGeom>
          <a:noFill/>
        </p:spPr>
        <p:txBody>
          <a:bodyPr wrap="square" rtlCol="0">
            <a:spAutoFit/>
          </a:bodyPr>
          <a:lstStyle/>
          <a:p>
            <a:pPr algn="ctr"/>
            <a:r>
              <a:rPr lang="en-US" dirty="0" smtClean="0"/>
              <a:t>Occasionally, </a:t>
            </a:r>
            <a:r>
              <a:rPr lang="en-US" dirty="0"/>
              <a:t>Philippine and Josephine </a:t>
            </a:r>
            <a:r>
              <a:rPr lang="en-US" dirty="0" smtClean="0"/>
              <a:t>met missionary priests who told about the Native Americans who needed to be taught about God. They were about eight years old when they first heard these exciting tales, and Philippine hoped to be a missionary herself one day. </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uns in Choir.jpg"/>
          <p:cNvPicPr>
            <a:picLocks noChangeAspect="1"/>
          </p:cNvPicPr>
          <p:nvPr/>
        </p:nvPicPr>
        <p:blipFill>
          <a:blip r:embed="rId2" cstate="print"/>
          <a:stretch>
            <a:fillRect/>
          </a:stretch>
        </p:blipFill>
        <p:spPr>
          <a:xfrm>
            <a:off x="381000" y="162718"/>
            <a:ext cx="4876800" cy="6521954"/>
          </a:xfrm>
          <a:prstGeom prst="rect">
            <a:avLst/>
          </a:prstGeom>
        </p:spPr>
      </p:pic>
      <p:sp>
        <p:nvSpPr>
          <p:cNvPr id="3" name="TextBox 2"/>
          <p:cNvSpPr txBox="1"/>
          <p:nvPr/>
        </p:nvSpPr>
        <p:spPr>
          <a:xfrm>
            <a:off x="5581475" y="2057400"/>
            <a:ext cx="2895600" cy="2554545"/>
          </a:xfrm>
          <a:prstGeom prst="rect">
            <a:avLst/>
          </a:prstGeom>
          <a:noFill/>
        </p:spPr>
        <p:txBody>
          <a:bodyPr wrap="square" rtlCol="0">
            <a:spAutoFit/>
          </a:bodyPr>
          <a:lstStyle/>
          <a:p>
            <a:r>
              <a:rPr lang="en-US" sz="2000" dirty="0" smtClean="0"/>
              <a:t>Philippine and Josephine went to Ste. Marie to prepare for their First Communion when they were 12 years old.  This is when Philippine decided that she wanted to become a Visitation nun.</a:t>
            </a:r>
            <a:endParaRPr lang="en-US" sz="20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_0105.jpg"/>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rot="5400000">
            <a:off x="2789472" y="1020527"/>
            <a:ext cx="6400800" cy="4512145"/>
          </a:xfrm>
          <a:prstGeom prst="rect">
            <a:avLst/>
          </a:prstGeom>
        </p:spPr>
      </p:pic>
      <p:sp>
        <p:nvSpPr>
          <p:cNvPr id="4" name="TextBox 3"/>
          <p:cNvSpPr txBox="1"/>
          <p:nvPr/>
        </p:nvSpPr>
        <p:spPr>
          <a:xfrm>
            <a:off x="443917" y="1709678"/>
            <a:ext cx="2895600" cy="2862322"/>
          </a:xfrm>
          <a:prstGeom prst="rect">
            <a:avLst/>
          </a:prstGeom>
          <a:noFill/>
        </p:spPr>
        <p:txBody>
          <a:bodyPr wrap="square" rtlCol="0">
            <a:spAutoFit/>
          </a:bodyPr>
          <a:lstStyle/>
          <a:p>
            <a:r>
              <a:rPr lang="en-US" sz="2000" dirty="0" smtClean="0"/>
              <a:t>When her father realized his daughter’s intention of entering the religious life, he brought her home from the school at Ste. Marie.  She played with her siblings and cousins and especially cared for her baby sister, Melanie.</a:t>
            </a:r>
            <a:endParaRPr lang="en-US" sz="20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pel.jpg"/>
          <p:cNvPicPr>
            <a:picLocks noChangeAspect="1"/>
          </p:cNvPicPr>
          <p:nvPr/>
        </p:nvPicPr>
        <p:blipFill>
          <a:blip r:embed="rId2" cstate="print"/>
          <a:stretch>
            <a:fillRect/>
          </a:stretch>
        </p:blipFill>
        <p:spPr>
          <a:xfrm>
            <a:off x="2590801" y="98571"/>
            <a:ext cx="3429000" cy="5486400"/>
          </a:xfrm>
          <a:prstGeom prst="rect">
            <a:avLst/>
          </a:prstGeom>
        </p:spPr>
      </p:pic>
      <p:sp>
        <p:nvSpPr>
          <p:cNvPr id="3" name="TextBox 2"/>
          <p:cNvSpPr txBox="1"/>
          <p:nvPr/>
        </p:nvSpPr>
        <p:spPr>
          <a:xfrm>
            <a:off x="152400" y="5629870"/>
            <a:ext cx="8839200" cy="923330"/>
          </a:xfrm>
          <a:prstGeom prst="rect">
            <a:avLst/>
          </a:prstGeom>
          <a:noFill/>
        </p:spPr>
        <p:txBody>
          <a:bodyPr wrap="square" rtlCol="0">
            <a:spAutoFit/>
          </a:bodyPr>
          <a:lstStyle/>
          <a:p>
            <a:pPr algn="ctr"/>
            <a:r>
              <a:rPr lang="en-US" dirty="0" smtClean="0"/>
              <a:t>A few years later, Philippine and her </a:t>
            </a:r>
            <a:r>
              <a:rPr lang="en-US" dirty="0" err="1" smtClean="0"/>
              <a:t>Tante</a:t>
            </a:r>
            <a:r>
              <a:rPr lang="en-US" dirty="0" smtClean="0"/>
              <a:t> </a:t>
            </a:r>
            <a:r>
              <a:rPr lang="en-US" dirty="0" err="1" smtClean="0"/>
              <a:t>Perier</a:t>
            </a:r>
            <a:r>
              <a:rPr lang="en-US" dirty="0" smtClean="0"/>
              <a:t> climbed the steep hill to Ste. Marie.  When they reached the convent, Philippine announced that she was staying!  She remained there for four and a half years until convents were closed during the French Revolution.</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6222</TotalTime>
  <Words>2066</Words>
  <Application>Microsoft Office PowerPoint</Application>
  <PresentationFormat>On-screen Show (4:3)</PresentationFormat>
  <Paragraphs>113</Paragraphs>
  <Slides>40</Slides>
  <Notes>1</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Academy of Sacred Heart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ltebbe</dc:creator>
  <cp:lastModifiedBy>User</cp:lastModifiedBy>
  <cp:revision>132</cp:revision>
  <dcterms:created xsi:type="dcterms:W3CDTF">2009-04-05T16:16:44Z</dcterms:created>
  <dcterms:modified xsi:type="dcterms:W3CDTF">2017-09-22T01:25:18Z</dcterms:modified>
</cp:coreProperties>
</file>